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notesSlides/notesSlide9.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1"/>
  </p:notesMasterIdLst>
  <p:handoutMasterIdLst>
    <p:handoutMasterId r:id="rId22"/>
  </p:handoutMasterIdLst>
  <p:sldIdLst>
    <p:sldId id="256" r:id="rId5"/>
    <p:sldId id="266" r:id="rId6"/>
    <p:sldId id="299" r:id="rId7"/>
    <p:sldId id="307" r:id="rId8"/>
    <p:sldId id="257" r:id="rId9"/>
    <p:sldId id="308" r:id="rId10"/>
    <p:sldId id="1260" r:id="rId11"/>
    <p:sldId id="3974" r:id="rId12"/>
    <p:sldId id="3975" r:id="rId13"/>
    <p:sldId id="3976" r:id="rId14"/>
    <p:sldId id="313" r:id="rId15"/>
    <p:sldId id="314" r:id="rId16"/>
    <p:sldId id="317" r:id="rId17"/>
    <p:sldId id="586" r:id="rId18"/>
    <p:sldId id="315" r:id="rId19"/>
    <p:sldId id="39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AF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0578" autoAdjust="0"/>
  </p:normalViewPr>
  <p:slideViewPr>
    <p:cSldViewPr snapToGrid="0">
      <p:cViewPr varScale="1">
        <p:scale>
          <a:sx n="66" d="100"/>
          <a:sy n="66" d="100"/>
        </p:scale>
        <p:origin x="3864" y="72"/>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a:gsLst>
                <a:gs pos="0">
                  <a:schemeClr val="accent1"/>
                </a:gs>
                <a:gs pos="100000">
                  <a:schemeClr val="accent1">
                    <a:lumMod val="84000"/>
                  </a:schemeClr>
                </a:gs>
              </a:gsLst>
              <a:lin ang="5400000" scaled="1"/>
            </a:gradFill>
            <a:ln>
              <a:noFill/>
            </a:ln>
            <a:effectLst/>
          </c:spPr>
          <c:invertIfNegative val="0"/>
          <c:dPt>
            <c:idx val="4"/>
            <c:invertIfNegative val="0"/>
            <c:bubble3D val="0"/>
            <c:spPr>
              <a:solidFill>
                <a:schemeClr val="tx2"/>
              </a:solidFill>
              <a:ln>
                <a:noFill/>
              </a:ln>
              <a:effectLst/>
            </c:spPr>
            <c:extLst>
              <c:ext xmlns:c16="http://schemas.microsoft.com/office/drawing/2014/chart" uri="{C3380CC4-5D6E-409C-BE32-E72D297353CC}">
                <c16:uniqueId val="{00000006-2394-4564-824B-4CA0494C67B3}"/>
              </c:ext>
            </c:extLst>
          </c:dPt>
          <c:dPt>
            <c:idx val="5"/>
            <c:invertIfNegative val="0"/>
            <c:bubble3D val="0"/>
            <c:spPr>
              <a:solidFill>
                <a:schemeClr val="tx2"/>
              </a:solidFill>
              <a:ln>
                <a:noFill/>
              </a:ln>
              <a:effectLst/>
            </c:spPr>
            <c:extLst>
              <c:ext xmlns:c16="http://schemas.microsoft.com/office/drawing/2014/chart" uri="{C3380CC4-5D6E-409C-BE32-E72D297353CC}">
                <c16:uniqueId val="{00000002-2394-4564-824B-4CA0494C67B3}"/>
              </c:ext>
            </c:extLst>
          </c:dPt>
          <c:dPt>
            <c:idx val="6"/>
            <c:invertIfNegative val="0"/>
            <c:bubble3D val="0"/>
            <c:spPr>
              <a:solidFill>
                <a:schemeClr val="tx2"/>
              </a:solidFill>
              <a:ln>
                <a:noFill/>
              </a:ln>
              <a:effectLst/>
            </c:spPr>
            <c:extLst>
              <c:ext xmlns:c16="http://schemas.microsoft.com/office/drawing/2014/chart" uri="{C3380CC4-5D6E-409C-BE32-E72D297353CC}">
                <c16:uniqueId val="{00000003-2394-4564-824B-4CA0494C67B3}"/>
              </c:ext>
            </c:extLst>
          </c:dPt>
          <c:dPt>
            <c:idx val="7"/>
            <c:invertIfNegative val="0"/>
            <c:bubble3D val="0"/>
            <c:spPr>
              <a:solidFill>
                <a:schemeClr val="tx2"/>
              </a:solidFill>
              <a:ln>
                <a:noFill/>
              </a:ln>
              <a:effectLst/>
            </c:spPr>
            <c:extLst>
              <c:ext xmlns:c16="http://schemas.microsoft.com/office/drawing/2014/chart" uri="{C3380CC4-5D6E-409C-BE32-E72D297353CC}">
                <c16:uniqueId val="{00000004-2394-4564-824B-4CA0494C67B3}"/>
              </c:ext>
            </c:extLst>
          </c:dPt>
          <c:dPt>
            <c:idx val="8"/>
            <c:invertIfNegative val="0"/>
            <c:bubble3D val="0"/>
            <c:spPr>
              <a:solidFill>
                <a:schemeClr val="tx2"/>
              </a:solidFill>
              <a:ln>
                <a:noFill/>
              </a:ln>
              <a:effectLst/>
            </c:spPr>
            <c:extLst>
              <c:ext xmlns:c16="http://schemas.microsoft.com/office/drawing/2014/chart" uri="{C3380CC4-5D6E-409C-BE32-E72D297353CC}">
                <c16:uniqueId val="{00000005-2394-4564-824B-4CA0494C67B3}"/>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1.7475999999999998E-2</c:v>
                </c:pt>
                <c:pt idx="1">
                  <c:v>1.9411999999999999E-2</c:v>
                </c:pt>
                <c:pt idx="2">
                  <c:v>4.7904000000000002E-2</c:v>
                </c:pt>
                <c:pt idx="3">
                  <c:v>6.1199999999999997E-2</c:v>
                </c:pt>
                <c:pt idx="4">
                  <c:v>0.115276</c:v>
                </c:pt>
                <c:pt idx="5">
                  <c:v>0.14591599999999999</c:v>
                </c:pt>
                <c:pt idx="6">
                  <c:v>0.14941199999999999</c:v>
                </c:pt>
                <c:pt idx="7">
                  <c:v>0.142516</c:v>
                </c:pt>
                <c:pt idx="8">
                  <c:v>0.123264</c:v>
                </c:pt>
                <c:pt idx="9">
                  <c:v>9.2747999999999997E-2</c:v>
                </c:pt>
                <c:pt idx="10">
                  <c:v>5.5784E-2</c:v>
                </c:pt>
                <c:pt idx="11">
                  <c:v>2.9092E-2</c:v>
                </c:pt>
              </c:numCache>
            </c:numRef>
          </c:val>
          <c:extLst>
            <c:ext xmlns:c16="http://schemas.microsoft.com/office/drawing/2014/chart" uri="{C3380CC4-5D6E-409C-BE32-E72D297353CC}">
              <c16:uniqueId val="{00000000-DFFD-404F-9A75-2BBEAE846885}"/>
            </c:ext>
          </c:extLst>
        </c:ser>
        <c:dLbls>
          <c:dLblPos val="inEnd"/>
          <c:showLegendKey val="0"/>
          <c:showVal val="1"/>
          <c:showCatName val="0"/>
          <c:showSerName val="0"/>
          <c:showPercent val="0"/>
          <c:showBubbleSize val="0"/>
        </c:dLbls>
        <c:gapWidth val="41"/>
        <c:axId val="1754249887"/>
        <c:axId val="2075519855"/>
      </c:barChart>
      <c:catAx>
        <c:axId val="1754249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dk1">
                    <a:lumMod val="65000"/>
                    <a:lumOff val="35000"/>
                  </a:schemeClr>
                </a:solidFill>
                <a:effectLst/>
                <a:latin typeface="+mn-lt"/>
                <a:ea typeface="+mn-ea"/>
                <a:cs typeface="+mn-cs"/>
              </a:defRPr>
            </a:pPr>
            <a:endParaRPr lang="en-US"/>
          </a:p>
        </c:txPr>
        <c:crossAx val="2075519855"/>
        <c:crosses val="autoZero"/>
        <c:auto val="1"/>
        <c:lblAlgn val="ctr"/>
        <c:lblOffset val="100"/>
        <c:noMultiLvlLbl val="0"/>
      </c:catAx>
      <c:valAx>
        <c:axId val="2075519855"/>
        <c:scaling>
          <c:orientation val="minMax"/>
        </c:scaling>
        <c:delete val="1"/>
        <c:axPos val="l"/>
        <c:numFmt formatCode="0%" sourceLinked="1"/>
        <c:majorTickMark val="none"/>
        <c:minorTickMark val="none"/>
        <c:tickLblPos val="nextTo"/>
        <c:crossAx val="1754249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41D5-4614-A0D3-6172B9853F71}"/>
              </c:ext>
            </c:extLst>
          </c:dPt>
          <c:dPt>
            <c:idx val="1"/>
            <c:bubble3D val="0"/>
            <c:spPr>
              <a:noFill/>
              <a:ln w="19050">
                <a:noFill/>
              </a:ln>
              <a:effectLst/>
            </c:spPr>
            <c:extLst>
              <c:ext xmlns:c16="http://schemas.microsoft.com/office/drawing/2014/chart" uri="{C3380CC4-5D6E-409C-BE32-E72D297353CC}">
                <c16:uniqueId val="{00000003-41D5-4614-A0D3-6172B9853F71}"/>
              </c:ext>
            </c:extLst>
          </c:dPt>
          <c:cat>
            <c:strRef>
              <c:f>Sheet1!$A$2:$A$3</c:f>
              <c:strCache>
                <c:ptCount val="2"/>
                <c:pt idx="0">
                  <c:v>Casual</c:v>
                </c:pt>
                <c:pt idx="1">
                  <c:v>Member</c:v>
                </c:pt>
              </c:strCache>
            </c:strRef>
          </c:cat>
          <c:val>
            <c:numRef>
              <c:f>Sheet1!$B$2:$B$3</c:f>
              <c:numCache>
                <c:formatCode>General</c:formatCode>
                <c:ptCount val="2"/>
                <c:pt idx="0">
                  <c:v>101218</c:v>
                </c:pt>
                <c:pt idx="1">
                  <c:v>148782</c:v>
                </c:pt>
              </c:numCache>
            </c:numRef>
          </c:val>
          <c:extLst>
            <c:ext xmlns:c16="http://schemas.microsoft.com/office/drawing/2014/chart" uri="{C3380CC4-5D6E-409C-BE32-E72D297353CC}">
              <c16:uniqueId val="{00000004-41D5-4614-A0D3-6172B9853F71}"/>
            </c:ext>
          </c:extLst>
        </c:ser>
        <c:dLbls>
          <c:showLegendKey val="0"/>
          <c:showVal val="0"/>
          <c:showCatName val="0"/>
          <c:showSerName val="0"/>
          <c:showPercent val="0"/>
          <c:showBubbleSize val="0"/>
          <c:showLeaderLines val="0"/>
        </c:dLbls>
        <c:firstSliceAng val="0"/>
        <c:holeSize val="58"/>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 Trips</c:v>
                </c:pt>
              </c:strCache>
            </c:strRef>
          </c:tx>
          <c:spPr>
            <a:gradFill>
              <a:gsLst>
                <a:gs pos="0">
                  <a:schemeClr val="accent1"/>
                </a:gs>
                <a:gs pos="100000">
                  <a:schemeClr val="accent1">
                    <a:lumMod val="84000"/>
                  </a:schemeClr>
                </a:gs>
              </a:gsLst>
              <a:lin ang="5400000" scaled="1"/>
            </a:gra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1-B084-4330-A273-197D7D6F53EE}"/>
              </c:ext>
            </c:extLst>
          </c:dPt>
          <c:dPt>
            <c:idx val="5"/>
            <c:invertIfNegative val="0"/>
            <c:bubble3D val="0"/>
            <c:spPr>
              <a:solidFill>
                <a:schemeClr val="tx2"/>
              </a:solidFill>
              <a:ln>
                <a:noFill/>
              </a:ln>
              <a:effectLst/>
            </c:spPr>
            <c:extLst>
              <c:ext xmlns:c16="http://schemas.microsoft.com/office/drawing/2014/chart" uri="{C3380CC4-5D6E-409C-BE32-E72D297353CC}">
                <c16:uniqueId val="{00000003-B084-4330-A273-197D7D6F53EE}"/>
              </c:ext>
            </c:extLst>
          </c:dPt>
          <c:dPt>
            <c:idx val="6"/>
            <c:invertIfNegative val="0"/>
            <c:bubble3D val="0"/>
            <c:spPr>
              <a:solidFill>
                <a:schemeClr val="tx2"/>
              </a:solidFill>
              <a:ln>
                <a:noFill/>
              </a:ln>
              <a:effectLst/>
            </c:spPr>
            <c:extLst>
              <c:ext xmlns:c16="http://schemas.microsoft.com/office/drawing/2014/chart" uri="{C3380CC4-5D6E-409C-BE32-E72D297353CC}">
                <c16:uniqueId val="{00000005-B084-4330-A273-197D7D6F53EE}"/>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7"/>
                <c:pt idx="0">
                  <c:v>Mon</c:v>
                </c:pt>
                <c:pt idx="1">
                  <c:v>Tue</c:v>
                </c:pt>
                <c:pt idx="2">
                  <c:v>Wed</c:v>
                </c:pt>
                <c:pt idx="3">
                  <c:v>Thu</c:v>
                </c:pt>
                <c:pt idx="4">
                  <c:v>Fri</c:v>
                </c:pt>
                <c:pt idx="5">
                  <c:v>Sat</c:v>
                </c:pt>
                <c:pt idx="6">
                  <c:v>Sun</c:v>
                </c:pt>
              </c:strCache>
            </c:strRef>
          </c:cat>
          <c:val>
            <c:numRef>
              <c:f>Sheet1!$B$2:$B$8</c:f>
              <c:numCache>
                <c:formatCode>0%</c:formatCode>
                <c:ptCount val="7"/>
                <c:pt idx="0">
                  <c:v>0.36</c:v>
                </c:pt>
                <c:pt idx="1">
                  <c:v>0.32</c:v>
                </c:pt>
                <c:pt idx="2">
                  <c:v>0.34</c:v>
                </c:pt>
                <c:pt idx="3">
                  <c:v>0.36</c:v>
                </c:pt>
                <c:pt idx="4">
                  <c:v>0.41</c:v>
                </c:pt>
                <c:pt idx="5">
                  <c:v>0.52</c:v>
                </c:pt>
                <c:pt idx="6">
                  <c:v>0.5</c:v>
                </c:pt>
              </c:numCache>
            </c:numRef>
          </c:val>
          <c:extLst>
            <c:ext xmlns:c16="http://schemas.microsoft.com/office/drawing/2014/chart" uri="{C3380CC4-5D6E-409C-BE32-E72D297353CC}">
              <c16:uniqueId val="{0000000A-B084-4330-A273-197D7D6F53EE}"/>
            </c:ext>
          </c:extLst>
        </c:ser>
        <c:dLbls>
          <c:dLblPos val="inEnd"/>
          <c:showLegendKey val="0"/>
          <c:showVal val="1"/>
          <c:showCatName val="0"/>
          <c:showSerName val="0"/>
          <c:showPercent val="0"/>
          <c:showBubbleSize val="0"/>
        </c:dLbls>
        <c:gapWidth val="41"/>
        <c:axId val="1754249887"/>
        <c:axId val="2075519855"/>
      </c:barChart>
      <c:catAx>
        <c:axId val="1754249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dk1">
                    <a:lumMod val="65000"/>
                    <a:lumOff val="35000"/>
                  </a:schemeClr>
                </a:solidFill>
                <a:effectLst/>
                <a:latin typeface="+mn-lt"/>
                <a:ea typeface="+mn-ea"/>
                <a:cs typeface="+mn-cs"/>
              </a:defRPr>
            </a:pPr>
            <a:endParaRPr lang="en-US"/>
          </a:p>
        </c:txPr>
        <c:crossAx val="2075519855"/>
        <c:crosses val="autoZero"/>
        <c:auto val="1"/>
        <c:lblAlgn val="ctr"/>
        <c:lblOffset val="100"/>
        <c:noMultiLvlLbl val="0"/>
      </c:catAx>
      <c:valAx>
        <c:axId val="2075519855"/>
        <c:scaling>
          <c:orientation val="minMax"/>
        </c:scaling>
        <c:delete val="1"/>
        <c:axPos val="l"/>
        <c:title>
          <c:tx>
            <c:rich>
              <a:bodyPr rot="-540000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r>
                  <a:rPr lang="en-US" dirty="0"/>
                  <a:t>Casual</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endParaRPr lang="en-US"/>
            </a:p>
          </c:txPr>
        </c:title>
        <c:numFmt formatCode="0%" sourceLinked="1"/>
        <c:majorTickMark val="none"/>
        <c:minorTickMark val="none"/>
        <c:tickLblPos val="nextTo"/>
        <c:crossAx val="1754249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2"/>
            </a:solidFill>
            <a:ln>
              <a:noFill/>
            </a:ln>
            <a:effectLst/>
          </c:spPr>
          <c:invertIfNegative val="0"/>
          <c:dPt>
            <c:idx val="4"/>
            <c:invertIfNegative val="0"/>
            <c:bubble3D val="0"/>
            <c:spPr>
              <a:solidFill>
                <a:schemeClr val="tx2"/>
              </a:solidFill>
              <a:ln>
                <a:noFill/>
              </a:ln>
              <a:effectLst/>
            </c:spPr>
            <c:extLst>
              <c:ext xmlns:c16="http://schemas.microsoft.com/office/drawing/2014/chart" uri="{C3380CC4-5D6E-409C-BE32-E72D297353CC}">
                <c16:uniqueId val="{00000001-D333-48B4-9F61-3B38105FD195}"/>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3-D333-48B4-9F61-3B38105FD195}"/>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5-D333-48B4-9F61-3B38105FD195}"/>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lumMod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7"/>
                <c:pt idx="0">
                  <c:v>Mon</c:v>
                </c:pt>
                <c:pt idx="1">
                  <c:v>Tue</c:v>
                </c:pt>
                <c:pt idx="2">
                  <c:v>Wed</c:v>
                </c:pt>
                <c:pt idx="3">
                  <c:v>Thu</c:v>
                </c:pt>
                <c:pt idx="4">
                  <c:v>Fri</c:v>
                </c:pt>
                <c:pt idx="5">
                  <c:v>Sat</c:v>
                </c:pt>
                <c:pt idx="6">
                  <c:v>Sun</c:v>
                </c:pt>
              </c:strCache>
            </c:strRef>
          </c:cat>
          <c:val>
            <c:numRef>
              <c:f>Sheet1!$B$2:$B$8</c:f>
              <c:numCache>
                <c:formatCode>0%</c:formatCode>
                <c:ptCount val="7"/>
                <c:pt idx="0">
                  <c:v>0.64</c:v>
                </c:pt>
                <c:pt idx="1">
                  <c:v>0.68</c:v>
                </c:pt>
                <c:pt idx="2">
                  <c:v>0.66</c:v>
                </c:pt>
                <c:pt idx="3">
                  <c:v>0.64</c:v>
                </c:pt>
                <c:pt idx="4">
                  <c:v>0.59</c:v>
                </c:pt>
                <c:pt idx="5">
                  <c:v>0.48</c:v>
                </c:pt>
                <c:pt idx="6">
                  <c:v>0.5</c:v>
                </c:pt>
              </c:numCache>
            </c:numRef>
          </c:val>
          <c:extLst>
            <c:ext xmlns:c16="http://schemas.microsoft.com/office/drawing/2014/chart" uri="{C3380CC4-5D6E-409C-BE32-E72D297353CC}">
              <c16:uniqueId val="{0000000A-D333-48B4-9F61-3B38105FD195}"/>
            </c:ext>
          </c:extLst>
        </c:ser>
        <c:dLbls>
          <c:dLblPos val="inEnd"/>
          <c:showLegendKey val="0"/>
          <c:showVal val="1"/>
          <c:showCatName val="0"/>
          <c:showSerName val="0"/>
          <c:showPercent val="0"/>
          <c:showBubbleSize val="0"/>
        </c:dLbls>
        <c:gapWidth val="41"/>
        <c:axId val="1754249887"/>
        <c:axId val="2075519855"/>
      </c:barChart>
      <c:catAx>
        <c:axId val="1754249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dk1">
                    <a:lumMod val="65000"/>
                    <a:lumOff val="35000"/>
                  </a:schemeClr>
                </a:solidFill>
                <a:effectLst/>
                <a:latin typeface="+mn-lt"/>
                <a:ea typeface="+mn-ea"/>
                <a:cs typeface="+mn-cs"/>
              </a:defRPr>
            </a:pPr>
            <a:endParaRPr lang="en-US"/>
          </a:p>
        </c:txPr>
        <c:crossAx val="2075519855"/>
        <c:crosses val="autoZero"/>
        <c:auto val="1"/>
        <c:lblAlgn val="ctr"/>
        <c:lblOffset val="100"/>
        <c:noMultiLvlLbl val="0"/>
      </c:catAx>
      <c:valAx>
        <c:axId val="2075519855"/>
        <c:scaling>
          <c:orientation val="minMax"/>
        </c:scaling>
        <c:delete val="1"/>
        <c:axPos val="l"/>
        <c:title>
          <c:tx>
            <c:rich>
              <a:bodyPr rot="-540000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r>
                  <a:rPr lang="en-US" dirty="0"/>
                  <a:t>Member</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endParaRPr lang="en-US"/>
            </a:p>
          </c:txPr>
        </c:title>
        <c:numFmt formatCode="0%" sourceLinked="1"/>
        <c:majorTickMark val="none"/>
        <c:minorTickMark val="none"/>
        <c:tickLblPos val="nextTo"/>
        <c:crossAx val="1754249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dirty="0"/>
              <a:t>Mean Trip</a:t>
            </a:r>
            <a:r>
              <a:rPr lang="en-US" baseline="0" dirty="0"/>
              <a:t> Duration in Minutes by Day of Week</a:t>
            </a:r>
            <a:endParaRPr lang="en-US" dirty="0"/>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Casual</c:v>
                </c:pt>
              </c:strCache>
            </c:strRef>
          </c:tx>
          <c:spPr>
            <a:ln w="28575" cap="rnd">
              <a:solidFill>
                <a:schemeClr val="accent1"/>
              </a:solidFill>
              <a:round/>
            </a:ln>
            <a:effectLst/>
          </c:spPr>
          <c:marker>
            <c:symbol val="none"/>
          </c:marker>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1-B084-4330-A273-197D7D6F53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3-B084-4330-A273-197D7D6F53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5-B084-4330-A273-197D7D6F53EE}"/>
              </c:ext>
            </c:extLst>
          </c:dPt>
          <c:dLbls>
            <c:delete val="1"/>
          </c:dLbls>
          <c:cat>
            <c:strRef>
              <c:f>Sheet1!$A$2:$A$8</c:f>
              <c:strCache>
                <c:ptCount val="7"/>
                <c:pt idx="0">
                  <c:v>Mon</c:v>
                </c:pt>
                <c:pt idx="1">
                  <c:v>Tue</c:v>
                </c:pt>
                <c:pt idx="2">
                  <c:v>Wed</c:v>
                </c:pt>
                <c:pt idx="3">
                  <c:v>Thu</c:v>
                </c:pt>
                <c:pt idx="4">
                  <c:v>Fri</c:v>
                </c:pt>
                <c:pt idx="5">
                  <c:v>Sat</c:v>
                </c:pt>
                <c:pt idx="6">
                  <c:v>Sun</c:v>
                </c:pt>
              </c:strCache>
            </c:strRef>
          </c:cat>
          <c:val>
            <c:numRef>
              <c:f>Sheet1!$B$2:$B$8</c:f>
              <c:numCache>
                <c:formatCode>#,##0.00</c:formatCode>
                <c:ptCount val="7"/>
                <c:pt idx="0">
                  <c:v>16.25</c:v>
                </c:pt>
                <c:pt idx="1">
                  <c:v>14.96</c:v>
                </c:pt>
                <c:pt idx="2">
                  <c:v>15.11</c:v>
                </c:pt>
                <c:pt idx="3">
                  <c:v>15.2</c:v>
                </c:pt>
                <c:pt idx="4">
                  <c:v>15.82</c:v>
                </c:pt>
                <c:pt idx="5">
                  <c:v>17.22</c:v>
                </c:pt>
                <c:pt idx="6">
                  <c:v>17.21</c:v>
                </c:pt>
              </c:numCache>
            </c:numRef>
          </c:val>
          <c:smooth val="0"/>
          <c:extLst>
            <c:ext xmlns:c16="http://schemas.microsoft.com/office/drawing/2014/chart" uri="{C3380CC4-5D6E-409C-BE32-E72D297353CC}">
              <c16:uniqueId val="{0000000A-B084-4330-A273-197D7D6F53EE}"/>
            </c:ext>
          </c:extLst>
        </c:ser>
        <c:ser>
          <c:idx val="1"/>
          <c:order val="1"/>
          <c:tx>
            <c:strRef>
              <c:f>Sheet1!$C$1</c:f>
              <c:strCache>
                <c:ptCount val="1"/>
                <c:pt idx="0">
                  <c:v>Member</c:v>
                </c:pt>
              </c:strCache>
            </c:strRef>
          </c:tx>
          <c:spPr>
            <a:ln w="28575" cap="rnd">
              <a:solidFill>
                <a:schemeClr val="bg1">
                  <a:lumMod val="50000"/>
                </a:schemeClr>
              </a:solidFill>
              <a:round/>
            </a:ln>
            <a:effectLst/>
          </c:spPr>
          <c:marker>
            <c:symbol val="none"/>
          </c:marker>
          <c:dLbls>
            <c:delete val="1"/>
          </c:dLbls>
          <c:cat>
            <c:strRef>
              <c:f>Sheet1!$A$2:$A$8</c:f>
              <c:strCache>
                <c:ptCount val="7"/>
                <c:pt idx="0">
                  <c:v>Mon</c:v>
                </c:pt>
                <c:pt idx="1">
                  <c:v>Tue</c:v>
                </c:pt>
                <c:pt idx="2">
                  <c:v>Wed</c:v>
                </c:pt>
                <c:pt idx="3">
                  <c:v>Thu</c:v>
                </c:pt>
                <c:pt idx="4">
                  <c:v>Fri</c:v>
                </c:pt>
                <c:pt idx="5">
                  <c:v>Sat</c:v>
                </c:pt>
                <c:pt idx="6">
                  <c:v>Sun</c:v>
                </c:pt>
              </c:strCache>
            </c:strRef>
          </c:cat>
          <c:val>
            <c:numRef>
              <c:f>Sheet1!$C$2:$C$8</c:f>
              <c:numCache>
                <c:formatCode>#,##0.00</c:formatCode>
                <c:ptCount val="7"/>
                <c:pt idx="0">
                  <c:v>13.29</c:v>
                </c:pt>
                <c:pt idx="1">
                  <c:v>13.11</c:v>
                </c:pt>
                <c:pt idx="2">
                  <c:v>13.22</c:v>
                </c:pt>
                <c:pt idx="3">
                  <c:v>13.36</c:v>
                </c:pt>
                <c:pt idx="4">
                  <c:v>13.34</c:v>
                </c:pt>
                <c:pt idx="5">
                  <c:v>14.42</c:v>
                </c:pt>
                <c:pt idx="6">
                  <c:v>14.47</c:v>
                </c:pt>
              </c:numCache>
            </c:numRef>
          </c:val>
          <c:smooth val="0"/>
          <c:extLst>
            <c:ext xmlns:c16="http://schemas.microsoft.com/office/drawing/2014/chart" uri="{C3380CC4-5D6E-409C-BE32-E72D297353CC}">
              <c16:uniqueId val="{00000006-6156-4F5C-9CD4-F4796665E9F7}"/>
            </c:ext>
          </c:extLst>
        </c:ser>
        <c:dLbls>
          <c:showLegendKey val="0"/>
          <c:showVal val="1"/>
          <c:showCatName val="0"/>
          <c:showSerName val="0"/>
          <c:showPercent val="0"/>
          <c:showBubbleSize val="0"/>
        </c:dLbls>
        <c:smooth val="0"/>
        <c:axId val="1754249887"/>
        <c:axId val="2075519855"/>
      </c:lineChart>
      <c:catAx>
        <c:axId val="1754249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75519855"/>
        <c:crosses val="autoZero"/>
        <c:auto val="1"/>
        <c:lblAlgn val="ctr"/>
        <c:lblOffset val="100"/>
        <c:noMultiLvlLbl val="0"/>
      </c:catAx>
      <c:valAx>
        <c:axId val="2075519855"/>
        <c:scaling>
          <c:orientation val="minMax"/>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54249887"/>
        <c:crosses val="autoZero"/>
        <c:crossBetween val="between"/>
        <c:majorUnit val="3"/>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baseline="0">
                <a:solidFill>
                  <a:schemeClr val="dk1">
                    <a:lumMod val="65000"/>
                    <a:lumOff val="35000"/>
                  </a:schemeClr>
                </a:solidFill>
                <a:effectLst/>
                <a:latin typeface="+mn-lt"/>
                <a:ea typeface="+mn-ea"/>
                <a:cs typeface="+mn-cs"/>
              </a:defRPr>
            </a:pPr>
            <a:r>
              <a:rPr lang="en-US" dirty="0"/>
              <a:t>Active</a:t>
            </a:r>
            <a:r>
              <a:rPr lang="en-US" baseline="0" dirty="0"/>
              <a:t> Trips by Hour on Weekdays</a:t>
            </a:r>
            <a:endParaRPr lang="en-US" dirty="0"/>
          </a:p>
        </c:rich>
      </c:tx>
      <c:overlay val="0"/>
      <c:spPr>
        <a:noFill/>
        <a:ln>
          <a:noFill/>
        </a:ln>
        <a:effectLst/>
      </c:spPr>
      <c:txPr>
        <a:bodyPr rot="0" spcFirstLastPara="1" vertOverflow="ellipsis" vert="horz" wrap="square" anchor="ctr" anchorCtr="1"/>
        <a:lstStyle/>
        <a:p>
          <a:pPr>
            <a:defRPr sz="1440"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Trips</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1-689C-4445-ADD8-564A76D0118C}"/>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3-689C-4445-ADD8-564A76D0118C}"/>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5-689C-4445-ADD8-564A76D0118C}"/>
              </c:ext>
            </c:extLst>
          </c:dPt>
          <c:dPt>
            <c:idx val="7"/>
            <c:invertIfNegative val="0"/>
            <c:bubble3D val="0"/>
            <c:spPr>
              <a:solidFill>
                <a:schemeClr val="tx2"/>
              </a:solidFill>
              <a:ln>
                <a:noFill/>
              </a:ln>
              <a:effectLst/>
            </c:spPr>
            <c:extLst>
              <c:ext xmlns:c16="http://schemas.microsoft.com/office/drawing/2014/chart" uri="{C3380CC4-5D6E-409C-BE32-E72D297353CC}">
                <c16:uniqueId val="{00000007-689C-4445-ADD8-564A76D0118C}"/>
              </c:ext>
            </c:extLst>
          </c:dPt>
          <c:dPt>
            <c:idx val="8"/>
            <c:invertIfNegative val="0"/>
            <c:bubble3D val="0"/>
            <c:spPr>
              <a:solidFill>
                <a:schemeClr val="tx2"/>
              </a:solidFill>
              <a:ln>
                <a:noFill/>
              </a:ln>
              <a:effectLst/>
            </c:spPr>
            <c:extLst>
              <c:ext xmlns:c16="http://schemas.microsoft.com/office/drawing/2014/chart" uri="{C3380CC4-5D6E-409C-BE32-E72D297353CC}">
                <c16:uniqueId val="{00000008-689C-4445-ADD8-564A76D0118C}"/>
              </c:ext>
            </c:extLst>
          </c:dPt>
          <c:dPt>
            <c:idx val="9"/>
            <c:invertIfNegative val="0"/>
            <c:bubble3D val="0"/>
            <c:spPr>
              <a:solidFill>
                <a:schemeClr val="tx2"/>
              </a:solidFill>
              <a:ln>
                <a:noFill/>
              </a:ln>
              <a:effectLst/>
            </c:spPr>
            <c:extLst>
              <c:ext xmlns:c16="http://schemas.microsoft.com/office/drawing/2014/chart" uri="{C3380CC4-5D6E-409C-BE32-E72D297353CC}">
                <c16:uniqueId val="{00000009-689C-4445-ADD8-564A76D0118C}"/>
              </c:ext>
            </c:extLst>
          </c:dPt>
          <c:dPt>
            <c:idx val="15"/>
            <c:invertIfNegative val="0"/>
            <c:bubble3D val="0"/>
            <c:spPr>
              <a:solidFill>
                <a:schemeClr val="tx2"/>
              </a:solidFill>
              <a:ln>
                <a:noFill/>
              </a:ln>
              <a:effectLst/>
            </c:spPr>
            <c:extLst>
              <c:ext xmlns:c16="http://schemas.microsoft.com/office/drawing/2014/chart" uri="{C3380CC4-5D6E-409C-BE32-E72D297353CC}">
                <c16:uniqueId val="{0000000E-689C-4445-ADD8-564A76D0118C}"/>
              </c:ext>
            </c:extLst>
          </c:dPt>
          <c:dPt>
            <c:idx val="16"/>
            <c:invertIfNegative val="0"/>
            <c:bubble3D val="0"/>
            <c:spPr>
              <a:solidFill>
                <a:schemeClr val="tx2"/>
              </a:solidFill>
              <a:ln>
                <a:noFill/>
              </a:ln>
              <a:effectLst/>
            </c:spPr>
            <c:extLst>
              <c:ext xmlns:c16="http://schemas.microsoft.com/office/drawing/2014/chart" uri="{C3380CC4-5D6E-409C-BE32-E72D297353CC}">
                <c16:uniqueId val="{0000000A-689C-4445-ADD8-564A76D0118C}"/>
              </c:ext>
            </c:extLst>
          </c:dPt>
          <c:dPt>
            <c:idx val="17"/>
            <c:invertIfNegative val="0"/>
            <c:bubble3D val="0"/>
            <c:spPr>
              <a:solidFill>
                <a:schemeClr val="tx2"/>
              </a:solidFill>
              <a:ln>
                <a:noFill/>
              </a:ln>
              <a:effectLst/>
            </c:spPr>
            <c:extLst>
              <c:ext xmlns:c16="http://schemas.microsoft.com/office/drawing/2014/chart" uri="{C3380CC4-5D6E-409C-BE32-E72D297353CC}">
                <c16:uniqueId val="{0000000B-689C-4445-ADD8-564A76D0118C}"/>
              </c:ext>
            </c:extLst>
          </c:dPt>
          <c:dPt>
            <c:idx val="18"/>
            <c:invertIfNegative val="0"/>
            <c:bubble3D val="0"/>
            <c:spPr>
              <a:solidFill>
                <a:schemeClr val="tx2"/>
              </a:solidFill>
              <a:ln>
                <a:noFill/>
              </a:ln>
              <a:effectLst/>
            </c:spPr>
            <c:extLst>
              <c:ext xmlns:c16="http://schemas.microsoft.com/office/drawing/2014/chart" uri="{C3380CC4-5D6E-409C-BE32-E72D297353CC}">
                <c16:uniqueId val="{0000000C-689C-4445-ADD8-564A76D0118C}"/>
              </c:ext>
            </c:extLst>
          </c:dPt>
          <c:dPt>
            <c:idx val="19"/>
            <c:invertIfNegative val="0"/>
            <c:bubble3D val="0"/>
            <c:spPr>
              <a:solidFill>
                <a:schemeClr val="tx2"/>
              </a:solidFill>
              <a:ln>
                <a:noFill/>
              </a:ln>
              <a:effectLst/>
            </c:spPr>
            <c:extLst>
              <c:ext xmlns:c16="http://schemas.microsoft.com/office/drawing/2014/chart" uri="{C3380CC4-5D6E-409C-BE32-E72D297353CC}">
                <c16:uniqueId val="{0000000D-689C-4445-ADD8-564A76D0118C}"/>
              </c:ext>
            </c:extLst>
          </c:dPt>
          <c:dLbls>
            <c:delete val="1"/>
          </c:dLbls>
          <c:cat>
            <c:numRef>
              <c:f>Sheet1!$A$2:$A$25</c:f>
              <c:numCache>
                <c:formatCode>General</c:formatCode>
                <c:ptCount val="24"/>
                <c:pt idx="0" formatCode="#,##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Sheet1!$B$2:$B$25</c:f>
              <c:numCache>
                <c:formatCode>#,##0</c:formatCode>
                <c:ptCount val="24"/>
                <c:pt idx="0" formatCode="General">
                  <c:v>1339</c:v>
                </c:pt>
                <c:pt idx="1">
                  <c:v>972</c:v>
                </c:pt>
                <c:pt idx="2">
                  <c:v>557</c:v>
                </c:pt>
                <c:pt idx="3">
                  <c:v>360</c:v>
                </c:pt>
                <c:pt idx="4">
                  <c:v>428</c:v>
                </c:pt>
                <c:pt idx="5">
                  <c:v>1598</c:v>
                </c:pt>
                <c:pt idx="6">
                  <c:v>5179</c:v>
                </c:pt>
                <c:pt idx="7">
                  <c:v>10543</c:v>
                </c:pt>
                <c:pt idx="8">
                  <c:v>12999</c:v>
                </c:pt>
                <c:pt idx="9">
                  <c:v>8223</c:v>
                </c:pt>
                <c:pt idx="10">
                  <c:v>6774</c:v>
                </c:pt>
                <c:pt idx="11">
                  <c:v>8200</c:v>
                </c:pt>
                <c:pt idx="12">
                  <c:v>10164</c:v>
                </c:pt>
                <c:pt idx="13">
                  <c:v>10393</c:v>
                </c:pt>
                <c:pt idx="14">
                  <c:v>11135</c:v>
                </c:pt>
                <c:pt idx="15">
                  <c:v>13524</c:v>
                </c:pt>
                <c:pt idx="16">
                  <c:v>19279</c:v>
                </c:pt>
                <c:pt idx="17">
                  <c:v>25174</c:v>
                </c:pt>
                <c:pt idx="18">
                  <c:v>21923</c:v>
                </c:pt>
                <c:pt idx="19">
                  <c:v>15842</c:v>
                </c:pt>
                <c:pt idx="20">
                  <c:v>10960</c:v>
                </c:pt>
                <c:pt idx="21">
                  <c:v>8457</c:v>
                </c:pt>
                <c:pt idx="22">
                  <c:v>6669</c:v>
                </c:pt>
                <c:pt idx="23">
                  <c:v>3727</c:v>
                </c:pt>
              </c:numCache>
            </c:numRef>
          </c:val>
          <c:extLst>
            <c:ext xmlns:c16="http://schemas.microsoft.com/office/drawing/2014/chart" uri="{C3380CC4-5D6E-409C-BE32-E72D297353CC}">
              <c16:uniqueId val="{00000006-689C-4445-ADD8-564A76D0118C}"/>
            </c:ext>
          </c:extLst>
        </c:ser>
        <c:dLbls>
          <c:dLblPos val="inEnd"/>
          <c:showLegendKey val="0"/>
          <c:showVal val="1"/>
          <c:showCatName val="0"/>
          <c:showSerName val="0"/>
          <c:showPercent val="0"/>
          <c:showBubbleSize val="0"/>
        </c:dLbls>
        <c:gapWidth val="41"/>
        <c:axId val="1754249887"/>
        <c:axId val="2075519855"/>
      </c:barChart>
      <c:catAx>
        <c:axId val="1754249887"/>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65000"/>
                    <a:lumOff val="35000"/>
                  </a:schemeClr>
                </a:solidFill>
                <a:effectLst/>
                <a:latin typeface="+mn-lt"/>
                <a:ea typeface="+mn-ea"/>
                <a:cs typeface="+mn-cs"/>
              </a:defRPr>
            </a:pPr>
            <a:endParaRPr lang="en-US"/>
          </a:p>
        </c:txPr>
        <c:crossAx val="2075519855"/>
        <c:crosses val="autoZero"/>
        <c:auto val="1"/>
        <c:lblAlgn val="ctr"/>
        <c:lblOffset val="100"/>
        <c:noMultiLvlLbl val="0"/>
      </c:catAx>
      <c:valAx>
        <c:axId val="2075519855"/>
        <c:scaling>
          <c:orientation val="minMax"/>
        </c:scaling>
        <c:delete val="1"/>
        <c:axPos val="l"/>
        <c:numFmt formatCode="General" sourceLinked="1"/>
        <c:majorTickMark val="none"/>
        <c:minorTickMark val="none"/>
        <c:tickLblPos val="nextTo"/>
        <c:crossAx val="1754249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baseline="0">
                <a:solidFill>
                  <a:schemeClr val="dk1">
                    <a:lumMod val="65000"/>
                    <a:lumOff val="35000"/>
                  </a:schemeClr>
                </a:solidFill>
                <a:effectLst/>
                <a:latin typeface="+mn-lt"/>
                <a:ea typeface="+mn-ea"/>
                <a:cs typeface="+mn-cs"/>
              </a:defRPr>
            </a:pPr>
            <a:r>
              <a:rPr lang="en-US" dirty="0"/>
              <a:t>Active Trips by Hour</a:t>
            </a:r>
            <a:r>
              <a:rPr lang="en-US" baseline="0" dirty="0"/>
              <a:t> on Weekends</a:t>
            </a:r>
            <a:endParaRPr lang="en-US" dirty="0"/>
          </a:p>
        </c:rich>
      </c:tx>
      <c:overlay val="0"/>
      <c:spPr>
        <a:noFill/>
        <a:ln>
          <a:noFill/>
        </a:ln>
        <a:effectLst/>
      </c:spPr>
      <c:txPr>
        <a:bodyPr rot="0" spcFirstLastPara="1" vertOverflow="ellipsis" vert="horz" wrap="square" anchor="ctr" anchorCtr="1"/>
        <a:lstStyle/>
        <a:p>
          <a:pPr>
            <a:defRPr sz="1440"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Trip Count</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1-DBC3-4DB5-A387-B6F4C6E2C85D}"/>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3-DBC3-4DB5-A387-B6F4C6E2C85D}"/>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5-DBC3-4DB5-A387-B6F4C6E2C85D}"/>
              </c:ext>
            </c:extLst>
          </c:dPt>
          <c:dPt>
            <c:idx val="12"/>
            <c:invertIfNegative val="0"/>
            <c:bubble3D val="0"/>
            <c:spPr>
              <a:solidFill>
                <a:schemeClr val="tx2"/>
              </a:solidFill>
              <a:ln>
                <a:noFill/>
              </a:ln>
              <a:effectLst/>
            </c:spPr>
            <c:extLst>
              <c:ext xmlns:c16="http://schemas.microsoft.com/office/drawing/2014/chart" uri="{C3380CC4-5D6E-409C-BE32-E72D297353CC}">
                <c16:uniqueId val="{0000000C-DBC3-4DB5-A387-B6F4C6E2C85D}"/>
              </c:ext>
            </c:extLst>
          </c:dPt>
          <c:dPt>
            <c:idx val="13"/>
            <c:invertIfNegative val="0"/>
            <c:bubble3D val="0"/>
            <c:spPr>
              <a:solidFill>
                <a:schemeClr val="tx2"/>
              </a:solidFill>
              <a:ln>
                <a:noFill/>
              </a:ln>
              <a:effectLst/>
            </c:spPr>
            <c:extLst>
              <c:ext xmlns:c16="http://schemas.microsoft.com/office/drawing/2014/chart" uri="{C3380CC4-5D6E-409C-BE32-E72D297353CC}">
                <c16:uniqueId val="{00000007-DBC3-4DB5-A387-B6F4C6E2C85D}"/>
              </c:ext>
            </c:extLst>
          </c:dPt>
          <c:dPt>
            <c:idx val="14"/>
            <c:invertIfNegative val="0"/>
            <c:bubble3D val="0"/>
            <c:spPr>
              <a:solidFill>
                <a:schemeClr val="tx2"/>
              </a:solidFill>
              <a:ln>
                <a:noFill/>
              </a:ln>
              <a:effectLst/>
            </c:spPr>
            <c:extLst>
              <c:ext xmlns:c16="http://schemas.microsoft.com/office/drawing/2014/chart" uri="{C3380CC4-5D6E-409C-BE32-E72D297353CC}">
                <c16:uniqueId val="{00000008-DBC3-4DB5-A387-B6F4C6E2C85D}"/>
              </c:ext>
            </c:extLst>
          </c:dPt>
          <c:dPt>
            <c:idx val="15"/>
            <c:invertIfNegative val="0"/>
            <c:bubble3D val="0"/>
            <c:spPr>
              <a:solidFill>
                <a:schemeClr val="tx2"/>
              </a:solidFill>
              <a:ln>
                <a:noFill/>
              </a:ln>
              <a:effectLst/>
            </c:spPr>
            <c:extLst>
              <c:ext xmlns:c16="http://schemas.microsoft.com/office/drawing/2014/chart" uri="{C3380CC4-5D6E-409C-BE32-E72D297353CC}">
                <c16:uniqueId val="{00000009-DBC3-4DB5-A387-B6F4C6E2C85D}"/>
              </c:ext>
            </c:extLst>
          </c:dPt>
          <c:dPt>
            <c:idx val="16"/>
            <c:invertIfNegative val="0"/>
            <c:bubble3D val="0"/>
            <c:spPr>
              <a:solidFill>
                <a:schemeClr val="tx2"/>
              </a:solidFill>
              <a:ln>
                <a:noFill/>
              </a:ln>
              <a:effectLst/>
            </c:spPr>
            <c:extLst>
              <c:ext xmlns:c16="http://schemas.microsoft.com/office/drawing/2014/chart" uri="{C3380CC4-5D6E-409C-BE32-E72D297353CC}">
                <c16:uniqueId val="{0000000A-DBC3-4DB5-A387-B6F4C6E2C85D}"/>
              </c:ext>
            </c:extLst>
          </c:dPt>
          <c:dPt>
            <c:idx val="17"/>
            <c:invertIfNegative val="0"/>
            <c:bubble3D val="0"/>
            <c:spPr>
              <a:solidFill>
                <a:schemeClr val="tx2"/>
              </a:solidFill>
              <a:ln>
                <a:noFill/>
              </a:ln>
              <a:effectLst/>
            </c:spPr>
            <c:extLst>
              <c:ext xmlns:c16="http://schemas.microsoft.com/office/drawing/2014/chart" uri="{C3380CC4-5D6E-409C-BE32-E72D297353CC}">
                <c16:uniqueId val="{0000000B-DBC3-4DB5-A387-B6F4C6E2C85D}"/>
              </c:ext>
            </c:extLst>
          </c:dPt>
          <c:dPt>
            <c:idx val="18"/>
            <c:invertIfNegative val="0"/>
            <c:bubble3D val="0"/>
            <c:spPr>
              <a:solidFill>
                <a:schemeClr val="tx2"/>
              </a:solidFill>
              <a:ln>
                <a:noFill/>
              </a:ln>
              <a:effectLst/>
            </c:spPr>
            <c:extLst>
              <c:ext xmlns:c16="http://schemas.microsoft.com/office/drawing/2014/chart" uri="{C3380CC4-5D6E-409C-BE32-E72D297353CC}">
                <c16:uniqueId val="{0000000D-DBC3-4DB5-A387-B6F4C6E2C85D}"/>
              </c:ext>
            </c:extLst>
          </c:dPt>
          <c:dLbls>
            <c:delete val="1"/>
          </c:dLbls>
          <c:cat>
            <c:numRef>
              <c:f>Sheet1!$A$2:$A$25</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Sheet1!$B$2:$B$25</c:f>
              <c:numCache>
                <c:formatCode>#,##0</c:formatCode>
                <c:ptCount val="24"/>
                <c:pt idx="0">
                  <c:v>2027</c:v>
                </c:pt>
                <c:pt idx="1">
                  <c:v>1786</c:v>
                </c:pt>
                <c:pt idx="2">
                  <c:v>1136</c:v>
                </c:pt>
                <c:pt idx="3" formatCode="General">
                  <c:v>604</c:v>
                </c:pt>
                <c:pt idx="4" formatCode="General">
                  <c:v>310</c:v>
                </c:pt>
                <c:pt idx="5" formatCode="General">
                  <c:v>299</c:v>
                </c:pt>
                <c:pt idx="6" formatCode="General">
                  <c:v>664</c:v>
                </c:pt>
                <c:pt idx="7">
                  <c:v>1145</c:v>
                </c:pt>
                <c:pt idx="8">
                  <c:v>2093</c:v>
                </c:pt>
                <c:pt idx="9">
                  <c:v>3441</c:v>
                </c:pt>
                <c:pt idx="10">
                  <c:v>4846</c:v>
                </c:pt>
                <c:pt idx="11">
                  <c:v>6293</c:v>
                </c:pt>
                <c:pt idx="12">
                  <c:v>7194</c:v>
                </c:pt>
                <c:pt idx="13">
                  <c:v>7531</c:v>
                </c:pt>
                <c:pt idx="14">
                  <c:v>7576</c:v>
                </c:pt>
                <c:pt idx="15">
                  <c:v>7878</c:v>
                </c:pt>
                <c:pt idx="16">
                  <c:v>7801</c:v>
                </c:pt>
                <c:pt idx="17">
                  <c:v>7587</c:v>
                </c:pt>
                <c:pt idx="18">
                  <c:v>6934</c:v>
                </c:pt>
                <c:pt idx="19">
                  <c:v>5410</c:v>
                </c:pt>
                <c:pt idx="20">
                  <c:v>3912</c:v>
                </c:pt>
                <c:pt idx="21">
                  <c:v>3229</c:v>
                </c:pt>
                <c:pt idx="22">
                  <c:v>2897</c:v>
                </c:pt>
                <c:pt idx="23">
                  <c:v>1894</c:v>
                </c:pt>
              </c:numCache>
            </c:numRef>
          </c:val>
          <c:extLst>
            <c:ext xmlns:c16="http://schemas.microsoft.com/office/drawing/2014/chart" uri="{C3380CC4-5D6E-409C-BE32-E72D297353CC}">
              <c16:uniqueId val="{00000006-DBC3-4DB5-A387-B6F4C6E2C85D}"/>
            </c:ext>
          </c:extLst>
        </c:ser>
        <c:dLbls>
          <c:dLblPos val="inEnd"/>
          <c:showLegendKey val="0"/>
          <c:showVal val="1"/>
          <c:showCatName val="0"/>
          <c:showSerName val="0"/>
          <c:showPercent val="0"/>
          <c:showBubbleSize val="0"/>
        </c:dLbls>
        <c:gapWidth val="41"/>
        <c:axId val="1754249887"/>
        <c:axId val="2075519855"/>
      </c:barChart>
      <c:catAx>
        <c:axId val="17542498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65000"/>
                    <a:lumOff val="35000"/>
                  </a:schemeClr>
                </a:solidFill>
                <a:effectLst/>
                <a:latin typeface="+mn-lt"/>
                <a:ea typeface="+mn-ea"/>
                <a:cs typeface="+mn-cs"/>
              </a:defRPr>
            </a:pPr>
            <a:endParaRPr lang="en-US"/>
          </a:p>
        </c:txPr>
        <c:crossAx val="2075519855"/>
        <c:crosses val="autoZero"/>
        <c:auto val="1"/>
        <c:lblAlgn val="ctr"/>
        <c:lblOffset val="100"/>
        <c:noMultiLvlLbl val="0"/>
      </c:catAx>
      <c:valAx>
        <c:axId val="2075519855"/>
        <c:scaling>
          <c:orientation val="minMax"/>
        </c:scaling>
        <c:delete val="1"/>
        <c:axPos val="l"/>
        <c:numFmt formatCode="#,##0" sourceLinked="1"/>
        <c:majorTickMark val="none"/>
        <c:minorTickMark val="none"/>
        <c:tickLblPos val="nextTo"/>
        <c:crossAx val="17542498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2/22/2024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2/22/2024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today’s session!  Our goal today is to share insights gained from analysis of our ridership and, based on those insights, recommend actions that will transition casual riders into committed, long-term members.</a:t>
            </a:r>
          </a:p>
          <a:p>
            <a:endParaRPr lang="en-US" dirty="0"/>
          </a:p>
          <a:p>
            <a:r>
              <a:rPr lang="en-US" dirty="0"/>
              <a:t>A story emerged from our data analysis, and we will talk about how </a:t>
            </a:r>
            <a:r>
              <a:rPr lang="en-US" b="0" dirty="0"/>
              <a:t>annual memberships can not only make commuting cost effective but also open up a world of urban exploration.</a:t>
            </a:r>
          </a:p>
          <a:p>
            <a:endParaRPr lang="en-US" b="1" dirty="0"/>
          </a:p>
          <a:p>
            <a:r>
              <a:rPr lang="en-US" b="0" dirty="0"/>
              <a:t>The practicality of commuting benefits combined with the allure of urban exploration has the potential to resonate with a wider audience, attracting both those seeking a reliable daily commute solution and those looking for exciting ways to experience their city.</a:t>
            </a:r>
          </a:p>
          <a:p>
            <a:endParaRPr lang="en-US" dirty="0"/>
          </a:p>
          <a:p>
            <a:r>
              <a:rPr lang="en-US" dirty="0"/>
              <a:t>Using our analysis, we will dissect the intersection of convenience and adventure offered by </a:t>
            </a:r>
            <a:r>
              <a:rPr lang="en-US" dirty="0" err="1"/>
              <a:t>Cyclistic's</a:t>
            </a:r>
            <a:r>
              <a:rPr lang="en-US" dirty="0"/>
              <a:t> bike-sharing service.</a:t>
            </a:r>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1504936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91ABD-26C2-99D8-2F41-F4ADCB92A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0837A-5418-8E5A-2B7E-E052DC40D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A5796-6692-FE6E-18D3-841C997ADE9F}"/>
              </a:ext>
            </a:extLst>
          </p:cNvPr>
          <p:cNvSpPr>
            <a:spLocks noGrp="1"/>
          </p:cNvSpPr>
          <p:nvPr>
            <p:ph type="body" idx="1"/>
          </p:nvPr>
        </p:nvSpPr>
        <p:spPr/>
        <p:txBody>
          <a:bodyPr/>
          <a:lstStyle/>
          <a:p>
            <a:r>
              <a:rPr lang="en-US" dirty="0"/>
              <a:t>While the average trip duration for both groups is 15 minutes, this chart shows that casual riders and spending more time on bikes than their member counterparts.  </a:t>
            </a:r>
          </a:p>
          <a:p>
            <a:endParaRPr lang="en-US" dirty="0"/>
          </a:p>
          <a:p>
            <a:r>
              <a:rPr lang="en-US" dirty="0"/>
              <a:t>We also noted that the average minutes per ride on weekends increases for both groups in comparison to the weekday averages. These longer trips involve more leisurely rides or journeys to destinations farther away.  </a:t>
            </a:r>
          </a:p>
          <a:p>
            <a:endParaRPr lang="en-US" dirty="0"/>
          </a:p>
          <a:p>
            <a:endParaRPr lang="en-US" dirty="0"/>
          </a:p>
          <a:p>
            <a:endParaRPr lang="en-US" b="0" u="none" dirty="0"/>
          </a:p>
        </p:txBody>
      </p:sp>
      <p:sp>
        <p:nvSpPr>
          <p:cNvPr id="4" name="Slide Number Placeholder 3">
            <a:extLst>
              <a:ext uri="{FF2B5EF4-FFF2-40B4-BE49-F238E27FC236}">
                <a16:creationId xmlns:a16="http://schemas.microsoft.com/office/drawing/2014/main" id="{72FF32E0-435F-C661-635F-7F56D0D9A66D}"/>
              </a:ext>
            </a:extLst>
          </p:cNvPr>
          <p:cNvSpPr>
            <a:spLocks noGrp="1"/>
          </p:cNvSpPr>
          <p:nvPr>
            <p:ph type="sldNum" sz="quarter" idx="5"/>
          </p:nvPr>
        </p:nvSpPr>
        <p:spPr/>
        <p:txBody>
          <a:bodyPr/>
          <a:lstStyle/>
          <a:p>
            <a:fld id="{54EEB602-95FC-483A-B12D-216A7AD7EA24}" type="slidenum">
              <a:rPr lang="en-US" smtClean="0"/>
              <a:t>10</a:t>
            </a:fld>
            <a:endParaRPr lang="en-US" dirty="0"/>
          </a:p>
        </p:txBody>
      </p:sp>
    </p:spTree>
    <p:extLst>
      <p:ext uri="{BB962C8B-B14F-4D97-AF65-F5344CB8AC3E}">
        <p14:creationId xmlns:p14="http://schemas.microsoft.com/office/powerpoint/2010/main" val="1283629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On weekdays, there are peak hours for </a:t>
            </a:r>
            <a:r>
              <a:rPr lang="en-US" dirty="0"/>
              <a:t>bike-sharing usage between 7:00-9:00 am and 3:00-5:00 pm, highlighting a distinct pattern that corresponds to morning and evening commuting hours. </a:t>
            </a:r>
          </a:p>
          <a:p>
            <a:endParaRPr lang="en-US" dirty="0"/>
          </a:p>
          <a:p>
            <a:r>
              <a:rPr lang="en-US" dirty="0"/>
              <a:t>This indicates that a significant portion of trips is related to daily commuting activities.</a:t>
            </a:r>
          </a:p>
          <a:p>
            <a:endParaRPr lang="en-US" dirty="0"/>
          </a:p>
          <a:p>
            <a:r>
              <a:rPr lang="en-US" dirty="0"/>
              <a:t>On weekends, the usage pattern is more evenly distributed throughout the day, with a single peak in the afternoon between the hours of 3:00 and 4:00 pm.</a:t>
            </a:r>
            <a:r>
              <a:rPr lang="en-US" b="0" u="none" dirty="0"/>
              <a:t>  This dynamic, combined with the longer trip duration on weekends, for both members and casual riders, highlights an opportunity to use the concept of urban exploration to create additional value to members (and incent casual riders to invest in memberships).</a:t>
            </a:r>
            <a:endParaRPr lang="en-US" dirty="0"/>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11</a:t>
            </a:fld>
            <a:endParaRPr lang="en-US" dirty="0"/>
          </a:p>
        </p:txBody>
      </p:sp>
    </p:spTree>
    <p:extLst>
      <p:ext uri="{BB962C8B-B14F-4D97-AF65-F5344CB8AC3E}">
        <p14:creationId xmlns:p14="http://schemas.microsoft.com/office/powerpoint/2010/main" val="93024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bike-sharing activity in concentrated in Chicago’s central business district, it does extend out from the CBD to all areas of the city.</a:t>
            </a:r>
          </a:p>
          <a:p>
            <a:endParaRPr lang="en-US" dirty="0"/>
          </a:p>
          <a:p>
            <a:r>
              <a:rPr lang="en-US" dirty="0"/>
              <a:t>The widespread distribution of trip starts and ends throughout the entire Chicago area indicates that bike-sharing is not limited to a specific region but is accessible and used across various neighborhoods and communities.</a:t>
            </a:r>
          </a:p>
          <a:p>
            <a:endParaRPr lang="en-US" dirty="0"/>
          </a:p>
          <a:p>
            <a:r>
              <a:rPr lang="en-US" dirty="0"/>
              <a:t>The concentration of bike-sharing activity in and around Chicago's central Business District (CBD) suggests that the bike-sharing service is heavily utilized in areas where people work, conduct business, or engage in commercial and recreational activities.</a:t>
            </a:r>
          </a:p>
          <a:p>
            <a:endParaRPr lang="en-US" dirty="0"/>
          </a:p>
          <a:p>
            <a:r>
              <a:rPr lang="en-US" dirty="0"/>
              <a:t>The service is well-integrated into the city's transportation network, facilitating point-to-point travel.</a:t>
            </a:r>
          </a:p>
          <a:p>
            <a:endParaRPr lang="en-US" dirty="0"/>
          </a:p>
          <a:p>
            <a:r>
              <a:rPr lang="en-US" dirty="0"/>
              <a:t>The combination of concentrated activity in the CBD and dispersed trips across the city suggests the bike-sharing service caters to diverse needs, including commuting, recreation, and local transportation.</a:t>
            </a:r>
          </a:p>
          <a:p>
            <a:endParaRPr lang="en-US" dirty="0"/>
          </a:p>
          <a:p>
            <a:r>
              <a:rPr lang="en-US" dirty="0"/>
              <a:t>This presents an opportunity to promote bike-sharing as a convenient and eco-friendly way for people to explore the city's diverse neighborhoods, attractions and landmarks.</a:t>
            </a:r>
          </a:p>
        </p:txBody>
      </p:sp>
      <p:sp>
        <p:nvSpPr>
          <p:cNvPr id="4" name="Slide Number Placeholder 3"/>
          <p:cNvSpPr>
            <a:spLocks noGrp="1"/>
          </p:cNvSpPr>
          <p:nvPr>
            <p:ph type="sldNum" sz="quarter" idx="5"/>
          </p:nvPr>
        </p:nvSpPr>
        <p:spPr/>
        <p:txBody>
          <a:bodyPr/>
          <a:lstStyle/>
          <a:p>
            <a:fld id="{54EEB602-95FC-483A-B12D-216A7AD7EA24}" type="slidenum">
              <a:rPr lang="en-US" smtClean="0"/>
              <a:t>12</a:t>
            </a:fld>
            <a:endParaRPr lang="en-US" dirty="0"/>
          </a:p>
        </p:txBody>
      </p:sp>
    </p:spTree>
    <p:extLst>
      <p:ext uri="{BB962C8B-B14F-4D97-AF65-F5344CB8AC3E}">
        <p14:creationId xmlns:p14="http://schemas.microsoft.com/office/powerpoint/2010/main" val="30181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 provides 953 bike routes covering 369 linear miles, an extensive network of bike routes that makes it feasible for riders to navigate through various parts of the city using bikes.</a:t>
            </a:r>
          </a:p>
          <a:p>
            <a:endParaRPr lang="en-US" dirty="0"/>
          </a:p>
          <a:p>
            <a:r>
              <a:rPr lang="en-US" dirty="0"/>
              <a:t>There are also 8,868 acres of parks providing a broad range of recreation opportunities.</a:t>
            </a:r>
          </a:p>
          <a:p>
            <a:endParaRPr lang="en-US" dirty="0"/>
          </a:p>
          <a:p>
            <a:r>
              <a:rPr lang="en-US" dirty="0"/>
              <a:t>Bike routes that traverse parks often offer scenic and enjoyable paths, making biking a more enjoyable and attractive mode of transportation.</a:t>
            </a:r>
          </a:p>
          <a:p>
            <a:endParaRPr lang="en-US" dirty="0"/>
          </a:p>
          <a:p>
            <a:r>
              <a:rPr lang="en-US" dirty="0"/>
              <a:t>And there are 635 local and national landmarks of cultural significance.</a:t>
            </a:r>
          </a:p>
          <a:p>
            <a:endParaRPr lang="en-US" dirty="0"/>
          </a:p>
          <a:p>
            <a:r>
              <a:rPr lang="en-US" dirty="0"/>
              <a:t>The concentration of landmarks and national landmarks suggests focal points of interest and cultural significance.</a:t>
            </a:r>
          </a:p>
        </p:txBody>
      </p:sp>
      <p:sp>
        <p:nvSpPr>
          <p:cNvPr id="4" name="Slide Number Placeholder 3"/>
          <p:cNvSpPr>
            <a:spLocks noGrp="1"/>
          </p:cNvSpPr>
          <p:nvPr>
            <p:ph type="sldNum" sz="quarter" idx="5"/>
          </p:nvPr>
        </p:nvSpPr>
        <p:spPr/>
        <p:txBody>
          <a:bodyPr/>
          <a:lstStyle/>
          <a:p>
            <a:fld id="{54EEB602-95FC-483A-B12D-216A7AD7EA24}" type="slidenum">
              <a:rPr lang="en-US" smtClean="0"/>
              <a:t>13</a:t>
            </a:fld>
            <a:endParaRPr lang="en-US" dirty="0"/>
          </a:p>
        </p:txBody>
      </p:sp>
    </p:spTree>
    <p:extLst>
      <p:ext uri="{BB962C8B-B14F-4D97-AF65-F5344CB8AC3E}">
        <p14:creationId xmlns:p14="http://schemas.microsoft.com/office/powerpoint/2010/main" val="54883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Given these insights, we recommend a strategy that showcases the benefits of commuting and urban exploration via </a:t>
            </a:r>
            <a:r>
              <a:rPr lang="en-US" dirty="0" err="1"/>
              <a:t>Cyclistic</a:t>
            </a:r>
            <a:r>
              <a:rPr lang="en-US" dirty="0"/>
              <a:t>.</a:t>
            </a:r>
          </a:p>
          <a:p>
            <a:endParaRPr lang="en-US" dirty="0"/>
          </a:p>
          <a:p>
            <a:r>
              <a:rPr lang="en-US" dirty="0"/>
              <a:t>This strategy has four parts:</a:t>
            </a:r>
          </a:p>
          <a:p>
            <a:endParaRPr lang="en-US" dirty="0"/>
          </a:p>
          <a:p>
            <a:r>
              <a:rPr lang="en-US" dirty="0"/>
              <a:t>Craft compelling narratives to ignite curiosity among casual riders through storytelling in marketing, social media, and promotions. </a:t>
            </a:r>
          </a:p>
          <a:p>
            <a:endParaRPr lang="en-US" dirty="0"/>
          </a:p>
          <a:p>
            <a:r>
              <a:rPr lang="en-US" dirty="0"/>
              <a:t>Foster community engagement by encouraging customers, especially annual members, to share their biking experiences on social media, creating authentic content that showcases real-life stories and adventures. </a:t>
            </a:r>
          </a:p>
          <a:p>
            <a:endParaRPr lang="en-US" dirty="0"/>
          </a:p>
          <a:p>
            <a:r>
              <a:rPr lang="en-US" dirty="0"/>
              <a:t>Establish partnerships with local businesses to provide exclusive perks, discounts, and services for members, incentivizing casual riders to transition. </a:t>
            </a:r>
          </a:p>
          <a:p>
            <a:endParaRPr lang="en-US" dirty="0"/>
          </a:p>
          <a:p>
            <a:r>
              <a:rPr lang="en-US" dirty="0"/>
              <a:t>Organize urban adventure events and themed rides, highlighting unique landmarks and cultural hotspots, while offering value-added guides for annual members to enhance their urban exploration experience.</a:t>
            </a:r>
          </a:p>
          <a:p>
            <a:endParaRPr lang="en-US" dirty="0"/>
          </a:p>
        </p:txBody>
      </p:sp>
      <p:sp>
        <p:nvSpPr>
          <p:cNvPr id="4" name="Slide Number Placeholder 3"/>
          <p:cNvSpPr>
            <a:spLocks noGrp="1"/>
          </p:cNvSpPr>
          <p:nvPr>
            <p:ph type="sldNum" sz="quarter" idx="5"/>
          </p:nvPr>
        </p:nvSpPr>
        <p:spPr/>
        <p:txBody>
          <a:bodyPr/>
          <a:lstStyle/>
          <a:p>
            <a:fld id="{D8F4A9A6-A63E-F04D-83F8-BDBEFB96FB0B}" type="slidenum">
              <a:rPr lang="en-US" smtClean="0"/>
              <a:t>14</a:t>
            </a:fld>
            <a:endParaRPr lang="en-US"/>
          </a:p>
        </p:txBody>
      </p:sp>
    </p:spTree>
    <p:extLst>
      <p:ext uri="{BB962C8B-B14F-4D97-AF65-F5344CB8AC3E}">
        <p14:creationId xmlns:p14="http://schemas.microsoft.com/office/powerpoint/2010/main" val="4104432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collection of recommendations sets up </a:t>
            </a:r>
            <a:r>
              <a:rPr lang="en-US" dirty="0" err="1"/>
              <a:t>Cyclistic</a:t>
            </a:r>
            <a:r>
              <a:rPr lang="en-US" dirty="0"/>
              <a:t> to appeal to customer sense of practicality and exploration in a way that will expand memberships.</a:t>
            </a:r>
          </a:p>
        </p:txBody>
      </p:sp>
      <p:sp>
        <p:nvSpPr>
          <p:cNvPr id="4" name="Slide Number Placeholder 3"/>
          <p:cNvSpPr>
            <a:spLocks noGrp="1"/>
          </p:cNvSpPr>
          <p:nvPr>
            <p:ph type="sldNum" sz="quarter" idx="5"/>
          </p:nvPr>
        </p:nvSpPr>
        <p:spPr/>
        <p:txBody>
          <a:bodyPr/>
          <a:lstStyle/>
          <a:p>
            <a:fld id="{54EEB602-95FC-483A-B12D-216A7AD7EA24}" type="slidenum">
              <a:rPr lang="en-US" smtClean="0"/>
              <a:t>15</a:t>
            </a:fld>
            <a:endParaRPr lang="en-US" dirty="0"/>
          </a:p>
        </p:txBody>
      </p:sp>
    </p:spTree>
    <p:extLst>
      <p:ext uri="{BB962C8B-B14F-4D97-AF65-F5344CB8AC3E}">
        <p14:creationId xmlns:p14="http://schemas.microsoft.com/office/powerpoint/2010/main" val="882597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1B6C1-8603-FA03-1E3D-A3F55A402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0E830-20E7-61ED-A941-1C69CFE9B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FAD21-9F49-36A5-AC5D-C1B8B97F9B96}"/>
              </a:ext>
            </a:extLst>
          </p:cNvPr>
          <p:cNvSpPr>
            <a:spLocks noGrp="1"/>
          </p:cNvSpPr>
          <p:nvPr>
            <p:ph type="body" idx="1"/>
          </p:nvPr>
        </p:nvSpPr>
        <p:spPr/>
        <p:txBody>
          <a:bodyPr/>
          <a:lstStyle/>
          <a:p>
            <a:r>
              <a:rPr lang="en-US" dirty="0"/>
              <a:t>While the trips data was useful for generating insights into customer usage of the bike-sharing service, some enhancements would be beneficial to future analyses.</a:t>
            </a:r>
          </a:p>
          <a:p>
            <a:endParaRPr lang="en-US" dirty="0"/>
          </a:p>
          <a:p>
            <a:r>
              <a:rPr lang="en-US" dirty="0"/>
              <a:t>Conduct surveys or gather user feedback to understand the motivations and preferences of both casual riders and members. </a:t>
            </a:r>
          </a:p>
          <a:p>
            <a:endParaRPr lang="en-US" dirty="0"/>
          </a:p>
          <a:p>
            <a:r>
              <a:rPr lang="en-US" dirty="0"/>
              <a:t>Data on bicycle availability would enable </a:t>
            </a:r>
            <a:r>
              <a:rPr lang="en-US" dirty="0" err="1"/>
              <a:t>Cyclistic</a:t>
            </a:r>
            <a:r>
              <a:rPr lang="en-US" dirty="0"/>
              <a:t> to assess how availability impacts usage patterns.</a:t>
            </a:r>
          </a:p>
          <a:p>
            <a:endParaRPr lang="en-US" dirty="0"/>
          </a:p>
          <a:p>
            <a:r>
              <a:rPr lang="en-US" dirty="0"/>
              <a:t>Analysis of pricing and how it influences customer behavior, e.g. trip duration, usage over time, etc.</a:t>
            </a:r>
          </a:p>
          <a:p>
            <a:endParaRPr lang="en-US" dirty="0"/>
          </a:p>
          <a:p>
            <a:r>
              <a:rPr lang="en-US" dirty="0"/>
              <a:t>Analysis of customer demographics and how this influences usage, i.e. age, fitness level, cycling experience.</a:t>
            </a:r>
          </a:p>
          <a:p>
            <a:endParaRPr lang="en-US" dirty="0"/>
          </a:p>
          <a:p>
            <a:r>
              <a:rPr lang="en-US" dirty="0"/>
              <a:t>Mode of transportation integration, i.e. how are casual riders and members integrating the service with other modes of transportation?  Is there a "last mile" dynamic present in customer behavior, i.e. using the bike-sharing service for the final leg of a journey, typically from a transportation hub (like a train or bus station) to the final destination, which might be just a short distance away.  This data could shed additional light on why there are so many short-duration trips in the data</a:t>
            </a:r>
          </a:p>
        </p:txBody>
      </p:sp>
      <p:sp>
        <p:nvSpPr>
          <p:cNvPr id="4" name="Slide Number Placeholder 3">
            <a:extLst>
              <a:ext uri="{FF2B5EF4-FFF2-40B4-BE49-F238E27FC236}">
                <a16:creationId xmlns:a16="http://schemas.microsoft.com/office/drawing/2014/main" id="{D3132EA8-4874-5BA5-2B39-249297B2AAA6}"/>
              </a:ext>
            </a:extLst>
          </p:cNvPr>
          <p:cNvSpPr>
            <a:spLocks noGrp="1"/>
          </p:cNvSpPr>
          <p:nvPr>
            <p:ph type="sldNum" sz="quarter" idx="5"/>
          </p:nvPr>
        </p:nvSpPr>
        <p:spPr/>
        <p:txBody>
          <a:bodyPr/>
          <a:lstStyle/>
          <a:p>
            <a:fld id="{54EEB602-95FC-483A-B12D-216A7AD7EA24}" type="slidenum">
              <a:rPr lang="en-US" smtClean="0"/>
              <a:t>16</a:t>
            </a:fld>
            <a:endParaRPr lang="en-US" dirty="0"/>
          </a:p>
        </p:txBody>
      </p:sp>
    </p:spTree>
    <p:extLst>
      <p:ext uri="{BB962C8B-B14F-4D97-AF65-F5344CB8AC3E}">
        <p14:creationId xmlns:p14="http://schemas.microsoft.com/office/powerpoint/2010/main" val="110437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approach this conversation in four ways.  We will quickly review the problem we are trying to solve, summarize </a:t>
            </a:r>
            <a:r>
              <a:rPr lang="en-US" dirty="0" err="1"/>
              <a:t>ourbusiness</a:t>
            </a:r>
            <a:r>
              <a:rPr lang="en-US" dirty="0"/>
              <a:t> task, share our insights and recommendations.  Along the way, we encourage everyone to interject with questions, comments and perspective.  With that, let’s jump in…</a:t>
            </a:r>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quick review, we are a Chicago-based bike-sharing service with two basic types of customers, casual riders who purchase single-ride or day passes, and members, who have subscribed to annual memberships.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based on recent finance analysis that annual members are more profitable than casual riders, and so we want to find opportunities to convert casual riders to member status.</a:t>
            </a:r>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business task is to use our ridership data to answer three questions that will appropriate inform marketing strategies.  We want to know how casual riders are different from members, what might incent casual riders to buy an annual membership, and how we might use digital media to influence this shift.</a:t>
            </a:r>
          </a:p>
        </p:txBody>
      </p:sp>
      <p:sp>
        <p:nvSpPr>
          <p:cNvPr id="4" name="Slide Number Placeholder 3"/>
          <p:cNvSpPr>
            <a:spLocks noGrp="1"/>
          </p:cNvSpPr>
          <p:nvPr>
            <p:ph type="sldNum" sz="quarter" idx="5"/>
          </p:nvPr>
        </p:nvSpPr>
        <p:spPr/>
        <p:txBody>
          <a:bodyPr/>
          <a:lstStyle/>
          <a:p>
            <a:fld id="{54EEB602-95FC-483A-B12D-216A7AD7EA24}" type="slidenum">
              <a:rPr lang="en-US" smtClean="0"/>
              <a:t>4</a:t>
            </a:fld>
            <a:endParaRPr lang="en-US" dirty="0"/>
          </a:p>
        </p:txBody>
      </p:sp>
    </p:spTree>
    <p:extLst>
      <p:ext uri="{BB962C8B-B14F-4D97-AF65-F5344CB8AC3E}">
        <p14:creationId xmlns:p14="http://schemas.microsoft.com/office/powerpoint/2010/main" val="37843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review the source data we used for this analysis.</a:t>
            </a:r>
          </a:p>
          <a:p>
            <a:endParaRPr lang="en-US" dirty="0"/>
          </a:p>
          <a:p>
            <a:r>
              <a:rPr lang="en-US" dirty="0"/>
              <a:t>We used first-party company data that captures individual trip details for same-day trips taken in 2022.</a:t>
            </a:r>
          </a:p>
          <a:p>
            <a:endParaRPr lang="en-US" dirty="0"/>
          </a:p>
          <a:p>
            <a:r>
              <a:rPr lang="en-US" dirty="0"/>
              <a:t>We chose a random sample of 250,000 trips from a population of 5.67 million trips.</a:t>
            </a:r>
          </a:p>
          <a:p>
            <a:endParaRPr lang="en-US" dirty="0"/>
          </a:p>
          <a:p>
            <a:r>
              <a:rPr lang="en-US" dirty="0"/>
              <a:t>We cleaned and transformed that data and supplemented the dataset with additional data obtained from the Chicago Data Portal in order to incorporate geographical analysis.</a:t>
            </a:r>
          </a:p>
        </p:txBody>
      </p:sp>
      <p:sp>
        <p:nvSpPr>
          <p:cNvPr id="4" name="Slide Number Placeholder 3"/>
          <p:cNvSpPr>
            <a:spLocks noGrp="1"/>
          </p:cNvSpPr>
          <p:nvPr>
            <p:ph type="sldNum" sz="quarter" idx="5"/>
          </p:nvPr>
        </p:nvSpPr>
        <p:spPr/>
        <p:txBody>
          <a:bodyPr/>
          <a:lstStyle/>
          <a:p>
            <a:fld id="{54EEB602-95FC-483A-B12D-216A7AD7EA24}" type="slidenum">
              <a:rPr lang="en-US" smtClean="0"/>
              <a:t>5</a:t>
            </a:fld>
            <a:endParaRPr lang="en-US" dirty="0"/>
          </a:p>
        </p:txBody>
      </p:sp>
    </p:spTree>
    <p:extLst>
      <p:ext uri="{BB962C8B-B14F-4D97-AF65-F5344CB8AC3E}">
        <p14:creationId xmlns:p14="http://schemas.microsoft.com/office/powerpoint/2010/main" val="1391258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analysis tells us that our digital marketing strategy should incorporate a dual focus on: 1) commuting benefits, and 2) urban exploration as the best way to increase our appeal to a diverse range of potential members.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6</a:t>
            </a:fld>
            <a:endParaRPr lang="en-US" dirty="0"/>
          </a:p>
        </p:txBody>
      </p:sp>
    </p:spTree>
    <p:extLst>
      <p:ext uri="{BB962C8B-B14F-4D97-AF65-F5344CB8AC3E}">
        <p14:creationId xmlns:p14="http://schemas.microsoft.com/office/powerpoint/2010/main" val="1020501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general insights based on the 2022 data.</a:t>
            </a:r>
          </a:p>
          <a:p>
            <a:endParaRPr lang="en-US" dirty="0"/>
          </a:p>
          <a:p>
            <a:r>
              <a:rPr lang="en-US" dirty="0"/>
              <a:t>You can see from the chart at the top half of the page that there is a seasonality dynamic, i.e. people are more inclined to use the bike-sharing service in favorable weather.  In fact, 68% of trips are taken during the warmer months of May though September.</a:t>
            </a:r>
          </a:p>
          <a:p>
            <a:endParaRPr lang="en-US" dirty="0"/>
          </a:p>
          <a:p>
            <a:r>
              <a:rPr lang="en-US" dirty="0"/>
              <a:t>If we are going to focus on converting casual riders into members, months where usage is rising or particularly high can serve as the best opportunities, since overall engagement with the service is strongest during these periods.</a:t>
            </a:r>
          </a:p>
        </p:txBody>
      </p:sp>
      <p:sp>
        <p:nvSpPr>
          <p:cNvPr id="4" name="Slide Number Placeholder 3"/>
          <p:cNvSpPr>
            <a:spLocks noGrp="1"/>
          </p:cNvSpPr>
          <p:nvPr>
            <p:ph type="sldNum" sz="quarter" idx="5"/>
          </p:nvPr>
        </p:nvSpPr>
        <p:spPr/>
        <p:txBody>
          <a:bodyPr/>
          <a:lstStyle/>
          <a:p>
            <a:fld id="{54EEB602-95FC-483A-B12D-216A7AD7EA24}" type="slidenum">
              <a:rPr lang="en-US" smtClean="0"/>
              <a:t>7</a:t>
            </a:fld>
            <a:endParaRPr lang="en-US" dirty="0"/>
          </a:p>
        </p:txBody>
      </p:sp>
    </p:spTree>
    <p:extLst>
      <p:ext uri="{BB962C8B-B14F-4D97-AF65-F5344CB8AC3E}">
        <p14:creationId xmlns:p14="http://schemas.microsoft.com/office/powerpoint/2010/main" val="414020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four in every ten trips (40%) are taken by casual riders.  This 40% proportion indicates a substantial presence of casual riders in our customer base. </a:t>
            </a:r>
          </a:p>
          <a:p>
            <a:endParaRPr lang="en-US" dirty="0"/>
          </a:p>
          <a:p>
            <a:r>
              <a:rPr lang="en-US" dirty="0"/>
              <a:t>Given this statistics, </a:t>
            </a:r>
            <a:r>
              <a:rPr lang="en-US" dirty="0" err="1"/>
              <a:t>Cyclistic</a:t>
            </a:r>
            <a:r>
              <a:rPr lang="en-US" dirty="0"/>
              <a:t> should explore increasing the attractiveness of membership options as a way to enable conversion to member status.</a:t>
            </a:r>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251631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4EFC9-4419-7FB6-0AFD-686C4560A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2BC0A-4295-1602-1568-63E69E51F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FBE74-A743-204D-02F6-337FABCACDD4}"/>
              </a:ext>
            </a:extLst>
          </p:cNvPr>
          <p:cNvSpPr>
            <a:spLocks noGrp="1"/>
          </p:cNvSpPr>
          <p:nvPr>
            <p:ph type="body" idx="1"/>
          </p:nvPr>
        </p:nvSpPr>
        <p:spPr/>
        <p:txBody>
          <a:bodyPr/>
          <a:lstStyle/>
          <a:p>
            <a:r>
              <a:rPr lang="en-US" dirty="0"/>
              <a:t>Casual riders show a notable increase in trip counts on Saturdays and Sundays, indicating that weekends are the peak period for this customer type.</a:t>
            </a:r>
          </a:p>
          <a:p>
            <a:endParaRPr lang="en-US" dirty="0"/>
          </a:p>
          <a:p>
            <a:r>
              <a:rPr lang="en-US" dirty="0"/>
              <a:t>Weekday usage for casual riders is low compared to weekend days and remains relatively consistent, with Monday through Thursday showing similar trip counts.</a:t>
            </a:r>
          </a:p>
          <a:p>
            <a:endParaRPr lang="en-US" dirty="0"/>
          </a:p>
          <a:p>
            <a:r>
              <a:rPr lang="en-US" dirty="0"/>
              <a:t>On the other hand, weekdays, particularly Tuesday through Thursday, have the highest trip counts for members.</a:t>
            </a:r>
          </a:p>
          <a:p>
            <a:endParaRPr lang="en-US" dirty="0"/>
          </a:p>
          <a:p>
            <a:r>
              <a:rPr lang="en-US" dirty="0"/>
              <a:t>Members show a decline in trip counts on Saturdays and Sundays, with Saturday having the lowest trip count among all days for this customer type.</a:t>
            </a:r>
          </a:p>
          <a:p>
            <a:endParaRPr lang="en-US" dirty="0"/>
          </a:p>
          <a:p>
            <a:r>
              <a:rPr lang="en-US" dirty="0"/>
              <a:t>We believe this data highlights a need for dual focus that addresses both commuting and urban exploration.</a:t>
            </a:r>
          </a:p>
          <a:p>
            <a:endParaRPr lang="en-US" b="0" u="none" dirty="0"/>
          </a:p>
          <a:p>
            <a:r>
              <a:rPr lang="en-US" b="0" u="none" dirty="0"/>
              <a:t>To substantiate this, we examined two things: 1) the duration of trips, and 2) the hourly pattern of trips on weekdays and weekends.</a:t>
            </a:r>
          </a:p>
        </p:txBody>
      </p:sp>
      <p:sp>
        <p:nvSpPr>
          <p:cNvPr id="4" name="Slide Number Placeholder 3">
            <a:extLst>
              <a:ext uri="{FF2B5EF4-FFF2-40B4-BE49-F238E27FC236}">
                <a16:creationId xmlns:a16="http://schemas.microsoft.com/office/drawing/2014/main" id="{3AFA5D88-9C0D-43D9-E765-FB65CBA00A1A}"/>
              </a:ext>
            </a:extLst>
          </p:cNvPr>
          <p:cNvSpPr>
            <a:spLocks noGrp="1"/>
          </p:cNvSpPr>
          <p:nvPr>
            <p:ph type="sldNum" sz="quarter" idx="5"/>
          </p:nvPr>
        </p:nvSpPr>
        <p:spPr/>
        <p:txBody>
          <a:bodyPr/>
          <a:lstStyle/>
          <a:p>
            <a:fld id="{54EEB602-95FC-483A-B12D-216A7AD7EA24}" type="slidenum">
              <a:rPr lang="en-US" smtClean="0"/>
              <a:t>9</a:t>
            </a:fld>
            <a:endParaRPr lang="en-US" dirty="0"/>
          </a:p>
        </p:txBody>
      </p:sp>
    </p:spTree>
    <p:extLst>
      <p:ext uri="{BB962C8B-B14F-4D97-AF65-F5344CB8AC3E}">
        <p14:creationId xmlns:p14="http://schemas.microsoft.com/office/powerpoint/2010/main" val="318055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a:prstGeom prst="rect">
            <a:avLst/>
          </a:prstGeom>
        </p:spPr>
        <p:txBody>
          <a:bodyPr/>
          <a:lstStyle/>
          <a:p>
            <a:pPr algn="l"/>
            <a:r>
              <a:rPr lang="en-US"/>
              <a:t>Pedal &amp; Explore</a:t>
            </a:r>
            <a:endParaRPr lang="en-US" dirty="0"/>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a:prstGeom prst="rect">
            <a:avLst/>
          </a:prstGeom>
        </p:spPr>
        <p:txBody>
          <a:bodyPr/>
          <a:lstStyle/>
          <a:p>
            <a:pPr algn="l"/>
            <a:fld id="{B2EC7EBD-2FEC-4692-AC1C-50B60047E960}" type="datetime1">
              <a:rPr lang="en-US" smtClean="0">
                <a:solidFill>
                  <a:srgbClr val="FFFFFF"/>
                </a:solidFill>
                <a:effectLst>
                  <a:outerShdw blurRad="50800" dist="38100" dir="2700000" algn="tl" rotWithShape="0">
                    <a:prstClr val="black">
                      <a:alpha val="43000"/>
                    </a:prstClr>
                  </a:outerShdw>
                </a:effectLst>
              </a:rPr>
              <a:t>2/22/2024</a:t>
            </a:fld>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a:prstGeom prst="rect">
            <a:avLst/>
          </a:prstGeom>
        </p:spPr>
        <p:txBody>
          <a:bodyPr/>
          <a:lstStyle>
            <a:lvl1pPr>
              <a:defRPr>
                <a:solidFill>
                  <a:schemeClr val="bg1"/>
                </a:solidFill>
              </a:defRPr>
            </a:lvl1pPr>
          </a:lstStyle>
          <a:p>
            <a:r>
              <a:rPr lang="en-US"/>
              <a:t>Pedal &amp; Explore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a:prstGeom prst="rect">
            <a:avLst/>
          </a:prstGeom>
        </p:spPr>
        <p:txBody>
          <a:bodyPr/>
          <a:lstStyle>
            <a:lvl1pPr>
              <a:defRPr>
                <a:solidFill>
                  <a:schemeClr val="tx2"/>
                </a:solidFill>
              </a:defRPr>
            </a:lvl1pPr>
          </a:lstStyle>
          <a:p>
            <a:fld id="{096D55D7-F37D-4987-9E43-8984AD480731}" type="datetime1">
              <a:rPr lang="en-US" smtClean="0"/>
              <a:t>2/22/2024</a:t>
            </a:fld>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a:prstGeom prst="rect">
            <a:avLst/>
          </a:prstGeom>
        </p:spPr>
        <p:txBody>
          <a:bodyPr/>
          <a:lstStyle>
            <a:lvl1pPr>
              <a:defRPr>
                <a:solidFill>
                  <a:schemeClr val="bg1"/>
                </a:solidFill>
              </a:defRPr>
            </a:lvl1pPr>
          </a:lstStyle>
          <a:p>
            <a:r>
              <a:rPr lang="en-US"/>
              <a:t>Pedal &amp; Explore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a:prstGeom prst="rect">
            <a:avLst/>
          </a:prstGeom>
        </p:spPr>
        <p:txBody>
          <a:bodyPr/>
          <a:lstStyle>
            <a:lvl1pPr>
              <a:defRPr>
                <a:solidFill>
                  <a:schemeClr val="tx2"/>
                </a:solidFill>
              </a:defRPr>
            </a:lvl1pPr>
          </a:lstStyle>
          <a:p>
            <a:fld id="{2A21E518-3C26-440F-9A69-11E9CAAA2D14}" type="datetime1">
              <a:rPr lang="en-US" smtClean="0"/>
              <a:t>2/22/2024</a:t>
            </a:fld>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a:prstGeom prst="rect">
            <a:avLst/>
          </a:prstGeo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a:t>Pedal &amp; Explore</a:t>
            </a:r>
            <a:endParaRPr lang="en-US" dirty="0"/>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a:prstGeom prst="rect">
            <a:avLst/>
          </a:prstGeom>
        </p:spPr>
        <p:txBody>
          <a:bodyPr/>
          <a:lstStyle>
            <a:lvl1pPr>
              <a:defRPr>
                <a:solidFill>
                  <a:schemeClr val="tx2"/>
                </a:solidFill>
                <a:effectLst/>
              </a:defRPr>
            </a:lvl1pPr>
          </a:lstStyle>
          <a:p>
            <a:fld id="{BEF4F905-2EED-49D5-9560-7CA66D5AC6E4}" type="datetime1">
              <a:rPr lang="en-US" smtClean="0"/>
              <a:t>2/22/2024</a:t>
            </a:fld>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a:t>Pedal &amp; Explore</a:t>
            </a:r>
            <a:endParaRPr lang="en-US" dirty="0"/>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a:prstGeom prst="rect">
            <a:avLst/>
          </a:prstGeom>
        </p:spPr>
        <p:txBody>
          <a:bodyPr/>
          <a:lstStyle/>
          <a:p>
            <a:fld id="{348284B4-A579-4BAE-95B1-D0FA3589712F}" type="datetime1">
              <a:rPr lang="en-US" smtClean="0"/>
              <a:t>2/22/2024</a:t>
            </a:fld>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376671" y="6309360"/>
            <a:ext cx="4549612" cy="457200"/>
          </a:xfrm>
          <a:prstGeom prst="rect">
            <a:avLst/>
          </a:prstGeom>
        </p:spPr>
        <p:txBody>
          <a:bodyPr/>
          <a:lstStyle/>
          <a:p>
            <a:fld id="{7580711C-159B-46B7-A2FD-0C393C3ADC4B}" type="datetime1">
              <a:rPr lang="en-US" smtClean="0"/>
              <a:t>2/22/2024</a:t>
            </a:fld>
            <a:endParaRPr lang="en-US" dirty="0"/>
          </a:p>
        </p:txBody>
      </p:sp>
      <p:sp>
        <p:nvSpPr>
          <p:cNvPr id="6" name="Footer Placeholder 5"/>
          <p:cNvSpPr>
            <a:spLocks noGrp="1"/>
          </p:cNvSpPr>
          <p:nvPr>
            <p:ph type="ftr" sz="quarter" idx="11"/>
          </p:nvPr>
        </p:nvSpPr>
        <p:spPr>
          <a:xfrm>
            <a:off x="642918" y="6309360"/>
            <a:ext cx="3411973" cy="457200"/>
          </a:xfrm>
          <a:prstGeom prst="rect">
            <a:avLst/>
          </a:prstGeom>
        </p:spPr>
        <p:txBody>
          <a:bodyPr/>
          <a:lstStyle/>
          <a:p>
            <a:r>
              <a:rPr lang="en-US"/>
              <a:t>Pedal &amp; Explore</a:t>
            </a:r>
            <a:endParaRPr lang="en-US" dirty="0"/>
          </a:p>
        </p:txBody>
      </p:sp>
      <p:sp>
        <p:nvSpPr>
          <p:cNvPr id="7" name="Slide Number Placeholder 6"/>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91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376671" y="6309360"/>
            <a:ext cx="4549612" cy="457200"/>
          </a:xfrm>
          <a:prstGeom prst="rect">
            <a:avLst/>
          </a:prstGeom>
        </p:spPr>
        <p:txBody>
          <a:bodyPr/>
          <a:lstStyle/>
          <a:p>
            <a:fld id="{30CB1B2D-5F06-4005-9FA1-4824FE7089B5}" type="datetime1">
              <a:rPr lang="en-US" smtClean="0"/>
              <a:t>2/22/2024</a:t>
            </a:fld>
            <a:endParaRPr lang="en-US" dirty="0"/>
          </a:p>
        </p:txBody>
      </p:sp>
      <p:sp>
        <p:nvSpPr>
          <p:cNvPr id="5" name="Footer Placeholder 4"/>
          <p:cNvSpPr>
            <a:spLocks noGrp="1"/>
          </p:cNvSpPr>
          <p:nvPr>
            <p:ph type="ftr" sz="quarter" idx="11"/>
          </p:nvPr>
        </p:nvSpPr>
        <p:spPr>
          <a:xfrm>
            <a:off x="642918" y="6309360"/>
            <a:ext cx="3411973" cy="457200"/>
          </a:xfrm>
          <a:prstGeom prst="rect">
            <a:avLst/>
          </a:prstGeom>
        </p:spPr>
        <p:txBody>
          <a:bodyPr/>
          <a:lstStyle/>
          <a:p>
            <a:r>
              <a:rPr lang="en-US"/>
              <a:t>Pedal &amp; Explore</a:t>
            </a:r>
            <a:endParaRPr lang="en-US" dirty="0"/>
          </a:p>
        </p:txBody>
      </p:sp>
      <p:sp>
        <p:nvSpPr>
          <p:cNvPr id="6" name="Slide Number Placeholder 5"/>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538742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aster Layout - 009">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E9914E77-E8C5-A545-99EA-644595F0EEE6}"/>
              </a:ext>
            </a:extLst>
          </p:cNvPr>
          <p:cNvSpPr>
            <a:spLocks noGrp="1"/>
          </p:cNvSpPr>
          <p:nvPr>
            <p:ph type="pic" sz="quarter" idx="11" hasCustomPrompt="1"/>
          </p:nvPr>
        </p:nvSpPr>
        <p:spPr>
          <a:xfrm>
            <a:off x="0" y="4253345"/>
            <a:ext cx="12192000" cy="2597026"/>
          </a:xfrm>
          <a:custGeom>
            <a:avLst/>
            <a:gdLst>
              <a:gd name="connsiteX0" fmla="*/ 0 w 10669780"/>
              <a:gd name="connsiteY0" fmla="*/ 0 h 9121697"/>
              <a:gd name="connsiteX1" fmla="*/ 10669780 w 10669780"/>
              <a:gd name="connsiteY1" fmla="*/ 0 h 9121697"/>
              <a:gd name="connsiteX2" fmla="*/ 10669780 w 10669780"/>
              <a:gd name="connsiteY2" fmla="*/ 9121697 h 9121697"/>
              <a:gd name="connsiteX3" fmla="*/ 0 w 10669780"/>
              <a:gd name="connsiteY3" fmla="*/ 9121697 h 9121697"/>
            </a:gdLst>
            <a:ahLst/>
            <a:cxnLst>
              <a:cxn ang="0">
                <a:pos x="connsiteX0" y="connsiteY0"/>
              </a:cxn>
              <a:cxn ang="0">
                <a:pos x="connsiteX1" y="connsiteY1"/>
              </a:cxn>
              <a:cxn ang="0">
                <a:pos x="connsiteX2" y="connsiteY2"/>
              </a:cxn>
              <a:cxn ang="0">
                <a:pos x="connsiteX3" y="connsiteY3"/>
              </a:cxn>
            </a:cxnLst>
            <a:rect l="l" t="t" r="r" b="b"/>
            <a:pathLst>
              <a:path w="10669780" h="9121697">
                <a:moveTo>
                  <a:pt x="0" y="0"/>
                </a:moveTo>
                <a:lnTo>
                  <a:pt x="10669780" y="0"/>
                </a:lnTo>
                <a:lnTo>
                  <a:pt x="10669780" y="9121697"/>
                </a:lnTo>
                <a:lnTo>
                  <a:pt x="0" y="9121697"/>
                </a:lnTo>
                <a:close/>
              </a:path>
            </a:pathLst>
          </a:custGeom>
          <a:solidFill>
            <a:schemeClr val="bg2">
              <a:lumMod val="85000"/>
            </a:schemeClr>
          </a:solidFill>
        </p:spPr>
        <p:txBody>
          <a:bodyPr wrap="square" anchor="ctr">
            <a:noAutofit/>
          </a:bodyPr>
          <a:lstStyle>
            <a:lvl1pPr marL="0" indent="0" algn="ctr">
              <a:buNone/>
              <a:defRPr sz="1400"/>
            </a:lvl1pPr>
          </a:lstStyle>
          <a:p>
            <a:r>
              <a:rPr lang="en-US" dirty="0"/>
              <a:t>Add your image here [Drag and Drop]</a:t>
            </a:r>
          </a:p>
        </p:txBody>
      </p:sp>
      <p:sp>
        <p:nvSpPr>
          <p:cNvPr id="5" name="Text Placeholder 2">
            <a:extLst>
              <a:ext uri="{FF2B5EF4-FFF2-40B4-BE49-F238E27FC236}">
                <a16:creationId xmlns:a16="http://schemas.microsoft.com/office/drawing/2014/main" id="{114405C4-5E26-EA4A-A9C7-0C3148D32E6D}"/>
              </a:ext>
            </a:extLst>
          </p:cNvPr>
          <p:cNvSpPr>
            <a:spLocks noGrp="1"/>
          </p:cNvSpPr>
          <p:nvPr>
            <p:ph type="body" sz="quarter" idx="10" hasCustomPrompt="1"/>
          </p:nvPr>
        </p:nvSpPr>
        <p:spPr>
          <a:xfrm>
            <a:off x="856050" y="372445"/>
            <a:ext cx="10640715" cy="626175"/>
          </a:xfrm>
          <a:prstGeom prst="rect">
            <a:avLst/>
          </a:prstGeom>
        </p:spPr>
        <p:txBody>
          <a:bodyPr anchor="ctr"/>
          <a:lstStyle>
            <a:lvl1pPr marL="0" indent="0" algn="l">
              <a:buNone/>
              <a:defRPr sz="3299">
                <a:solidFill>
                  <a:schemeClr val="accent1"/>
                </a:solidFill>
                <a:latin typeface="+mj-lt"/>
              </a:defRPr>
            </a:lvl1pPr>
            <a:lvl2pPr marL="228554" indent="0">
              <a:buNone/>
              <a:defRPr/>
            </a:lvl2pPr>
            <a:lvl3pPr marL="457109" indent="0">
              <a:buNone/>
              <a:defRPr/>
            </a:lvl3pPr>
            <a:lvl4pPr marL="685663" indent="0">
              <a:buNone/>
              <a:defRPr/>
            </a:lvl4pPr>
            <a:lvl5pPr marL="914217"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901EF362-3088-2043-818E-87BC63110AA0}"/>
              </a:ext>
            </a:extLst>
          </p:cNvPr>
          <p:cNvSpPr>
            <a:spLocks noGrp="1"/>
          </p:cNvSpPr>
          <p:nvPr>
            <p:ph type="body" sz="quarter" idx="12" hasCustomPrompt="1"/>
          </p:nvPr>
        </p:nvSpPr>
        <p:spPr>
          <a:xfrm>
            <a:off x="856050" y="890922"/>
            <a:ext cx="10640715" cy="276447"/>
          </a:xfrm>
          <a:prstGeom prst="rect">
            <a:avLst/>
          </a:prstGeom>
        </p:spPr>
        <p:txBody>
          <a:bodyPr anchor="ctr"/>
          <a:lstStyle>
            <a:lvl1pPr marL="0" indent="0" algn="l">
              <a:buNone/>
              <a:defRPr sz="1200">
                <a:solidFill>
                  <a:schemeClr val="tx1"/>
                </a:solidFill>
                <a:latin typeface="+mn-lt"/>
              </a:defRPr>
            </a:lvl1pPr>
            <a:lvl2pPr marL="228554" indent="0">
              <a:buNone/>
              <a:defRPr/>
            </a:lvl2pPr>
            <a:lvl3pPr marL="457109" indent="0">
              <a:buNone/>
              <a:defRPr/>
            </a:lvl3pPr>
            <a:lvl4pPr marL="685663" indent="0">
              <a:buNone/>
              <a:defRPr/>
            </a:lvl4pPr>
            <a:lvl5pPr marL="914217" indent="0">
              <a:buNone/>
              <a:defRPr/>
            </a:lvl5pPr>
          </a:lstStyle>
          <a:p>
            <a:pPr lvl="0"/>
            <a:r>
              <a:rPr lang="en-US" dirty="0"/>
              <a:t>Click To Edit Master Text Styles</a:t>
            </a:r>
          </a:p>
        </p:txBody>
      </p:sp>
      <p:cxnSp>
        <p:nvCxnSpPr>
          <p:cNvPr id="7" name="Straight Connector 6">
            <a:extLst>
              <a:ext uri="{FF2B5EF4-FFF2-40B4-BE49-F238E27FC236}">
                <a16:creationId xmlns:a16="http://schemas.microsoft.com/office/drawing/2014/main" id="{96F6A7F2-EC30-0C49-9D32-E3649C4688EC}"/>
              </a:ext>
            </a:extLst>
          </p:cNvPr>
          <p:cNvCxnSpPr>
            <a:cxnSpLocks/>
          </p:cNvCxnSpPr>
          <p:nvPr userDrawn="1"/>
        </p:nvCxnSpPr>
        <p:spPr>
          <a:xfrm>
            <a:off x="732241" y="491490"/>
            <a:ext cx="0" cy="595868"/>
          </a:xfrm>
          <a:prstGeom prst="line">
            <a:avLst/>
          </a:prstGeom>
          <a:ln w="1270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734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Master Layout - 009">
    <p:bg>
      <p:bgRef idx="1001">
        <a:schemeClr val="bg1"/>
      </p:bgRef>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14405C4-5E26-EA4A-A9C7-0C3148D32E6D}"/>
              </a:ext>
            </a:extLst>
          </p:cNvPr>
          <p:cNvSpPr>
            <a:spLocks noGrp="1"/>
          </p:cNvSpPr>
          <p:nvPr>
            <p:ph type="body" sz="quarter" idx="10" hasCustomPrompt="1"/>
          </p:nvPr>
        </p:nvSpPr>
        <p:spPr>
          <a:xfrm>
            <a:off x="856050" y="372445"/>
            <a:ext cx="10640715" cy="626175"/>
          </a:xfrm>
          <a:prstGeom prst="rect">
            <a:avLst/>
          </a:prstGeom>
        </p:spPr>
        <p:txBody>
          <a:bodyPr anchor="ctr"/>
          <a:lstStyle>
            <a:lvl1pPr marL="0" indent="0" algn="l">
              <a:buNone/>
              <a:defRPr sz="3299">
                <a:solidFill>
                  <a:schemeClr val="accent1"/>
                </a:solidFill>
                <a:latin typeface="+mj-lt"/>
              </a:defRPr>
            </a:lvl1pPr>
            <a:lvl2pPr marL="228554" indent="0">
              <a:buNone/>
              <a:defRPr/>
            </a:lvl2pPr>
            <a:lvl3pPr marL="457109" indent="0">
              <a:buNone/>
              <a:defRPr/>
            </a:lvl3pPr>
            <a:lvl4pPr marL="685663" indent="0">
              <a:buNone/>
              <a:defRPr/>
            </a:lvl4pPr>
            <a:lvl5pPr marL="914217"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901EF362-3088-2043-818E-87BC63110AA0}"/>
              </a:ext>
            </a:extLst>
          </p:cNvPr>
          <p:cNvSpPr>
            <a:spLocks noGrp="1"/>
          </p:cNvSpPr>
          <p:nvPr>
            <p:ph type="body" sz="quarter" idx="12" hasCustomPrompt="1"/>
          </p:nvPr>
        </p:nvSpPr>
        <p:spPr>
          <a:xfrm>
            <a:off x="856050" y="890922"/>
            <a:ext cx="10640715" cy="276447"/>
          </a:xfrm>
          <a:prstGeom prst="rect">
            <a:avLst/>
          </a:prstGeom>
        </p:spPr>
        <p:txBody>
          <a:bodyPr anchor="ctr"/>
          <a:lstStyle>
            <a:lvl1pPr marL="0" indent="0" algn="l">
              <a:buNone/>
              <a:defRPr sz="1200">
                <a:solidFill>
                  <a:schemeClr val="tx1"/>
                </a:solidFill>
                <a:latin typeface="+mn-lt"/>
              </a:defRPr>
            </a:lvl1pPr>
            <a:lvl2pPr marL="228554" indent="0">
              <a:buNone/>
              <a:defRPr/>
            </a:lvl2pPr>
            <a:lvl3pPr marL="457109" indent="0">
              <a:buNone/>
              <a:defRPr/>
            </a:lvl3pPr>
            <a:lvl4pPr marL="685663" indent="0">
              <a:buNone/>
              <a:defRPr/>
            </a:lvl4pPr>
            <a:lvl5pPr marL="914217" indent="0">
              <a:buNone/>
              <a:defRPr/>
            </a:lvl5pPr>
          </a:lstStyle>
          <a:p>
            <a:pPr lvl="0"/>
            <a:r>
              <a:rPr lang="en-US" dirty="0"/>
              <a:t>Click To Edit Master Text Styles</a:t>
            </a:r>
          </a:p>
        </p:txBody>
      </p:sp>
      <p:cxnSp>
        <p:nvCxnSpPr>
          <p:cNvPr id="7" name="Straight Connector 6">
            <a:extLst>
              <a:ext uri="{FF2B5EF4-FFF2-40B4-BE49-F238E27FC236}">
                <a16:creationId xmlns:a16="http://schemas.microsoft.com/office/drawing/2014/main" id="{96F6A7F2-EC30-0C49-9D32-E3649C4688EC}"/>
              </a:ext>
            </a:extLst>
          </p:cNvPr>
          <p:cNvCxnSpPr>
            <a:cxnSpLocks/>
          </p:cNvCxnSpPr>
          <p:nvPr userDrawn="1"/>
        </p:nvCxnSpPr>
        <p:spPr>
          <a:xfrm>
            <a:off x="732241" y="491490"/>
            <a:ext cx="0" cy="595868"/>
          </a:xfrm>
          <a:prstGeom prst="line">
            <a:avLst/>
          </a:prstGeom>
          <a:ln w="1270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37552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771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ster Layout - 001">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24766285-CDEC-4E49-8EA8-554A25B611C1}"/>
              </a:ext>
            </a:extLst>
          </p:cNvPr>
          <p:cNvSpPr>
            <a:spLocks noGrp="1"/>
          </p:cNvSpPr>
          <p:nvPr>
            <p:ph type="body" sz="quarter" idx="10" hasCustomPrompt="1"/>
          </p:nvPr>
        </p:nvSpPr>
        <p:spPr>
          <a:xfrm>
            <a:off x="856050" y="372445"/>
            <a:ext cx="10640715" cy="626175"/>
          </a:xfrm>
          <a:prstGeom prst="rect">
            <a:avLst/>
          </a:prstGeom>
        </p:spPr>
        <p:txBody>
          <a:bodyPr anchor="ctr"/>
          <a:lstStyle>
            <a:lvl1pPr marL="0" indent="0" algn="l">
              <a:buNone/>
              <a:defRPr sz="3299">
                <a:solidFill>
                  <a:schemeClr val="accent1"/>
                </a:solidFill>
                <a:latin typeface="+mj-lt"/>
              </a:defRPr>
            </a:lvl1pPr>
            <a:lvl2pPr marL="228554" indent="0">
              <a:buNone/>
              <a:defRPr/>
            </a:lvl2pPr>
            <a:lvl3pPr marL="457109" indent="0">
              <a:buNone/>
              <a:defRPr/>
            </a:lvl3pPr>
            <a:lvl4pPr marL="685663" indent="0">
              <a:buNone/>
              <a:defRPr/>
            </a:lvl4pPr>
            <a:lvl5pPr marL="914217" indent="0">
              <a:buNone/>
              <a:defRPr/>
            </a:lvl5pPr>
          </a:lstStyle>
          <a:p>
            <a:pPr lvl="0"/>
            <a:r>
              <a:rPr lang="en-US" dirty="0"/>
              <a:t>Click To Edit Master Text Styles</a:t>
            </a:r>
          </a:p>
        </p:txBody>
      </p:sp>
      <p:sp>
        <p:nvSpPr>
          <p:cNvPr id="5" name="Text Placeholder 2">
            <a:extLst>
              <a:ext uri="{FF2B5EF4-FFF2-40B4-BE49-F238E27FC236}">
                <a16:creationId xmlns:a16="http://schemas.microsoft.com/office/drawing/2014/main" id="{D7E295B8-AA10-AE4A-A26E-E538636AF769}"/>
              </a:ext>
            </a:extLst>
          </p:cNvPr>
          <p:cNvSpPr>
            <a:spLocks noGrp="1"/>
          </p:cNvSpPr>
          <p:nvPr>
            <p:ph type="body" sz="quarter" idx="11" hasCustomPrompt="1"/>
          </p:nvPr>
        </p:nvSpPr>
        <p:spPr>
          <a:xfrm>
            <a:off x="856050" y="890922"/>
            <a:ext cx="10640715" cy="276447"/>
          </a:xfrm>
          <a:prstGeom prst="rect">
            <a:avLst/>
          </a:prstGeom>
        </p:spPr>
        <p:txBody>
          <a:bodyPr anchor="ctr"/>
          <a:lstStyle>
            <a:lvl1pPr marL="0" indent="0" algn="l">
              <a:buNone/>
              <a:defRPr sz="1200">
                <a:solidFill>
                  <a:schemeClr val="tx1"/>
                </a:solidFill>
                <a:latin typeface="+mn-lt"/>
              </a:defRPr>
            </a:lvl1pPr>
            <a:lvl2pPr marL="228554" indent="0">
              <a:buNone/>
              <a:defRPr/>
            </a:lvl2pPr>
            <a:lvl3pPr marL="457109" indent="0">
              <a:buNone/>
              <a:defRPr/>
            </a:lvl3pPr>
            <a:lvl4pPr marL="685663" indent="0">
              <a:buNone/>
              <a:defRPr/>
            </a:lvl4pPr>
            <a:lvl5pPr marL="914217" indent="0">
              <a:buNone/>
              <a:defRPr/>
            </a:lvl5pPr>
          </a:lstStyle>
          <a:p>
            <a:pPr lvl="0"/>
            <a:r>
              <a:rPr lang="en-US" dirty="0"/>
              <a:t>Click To Edit Master Text Styles</a:t>
            </a:r>
          </a:p>
        </p:txBody>
      </p:sp>
      <p:cxnSp>
        <p:nvCxnSpPr>
          <p:cNvPr id="6" name="Straight Connector 5">
            <a:extLst>
              <a:ext uri="{FF2B5EF4-FFF2-40B4-BE49-F238E27FC236}">
                <a16:creationId xmlns:a16="http://schemas.microsoft.com/office/drawing/2014/main" id="{B758B397-211C-3C47-B073-11E70155FDB8}"/>
              </a:ext>
            </a:extLst>
          </p:cNvPr>
          <p:cNvCxnSpPr>
            <a:cxnSpLocks/>
          </p:cNvCxnSpPr>
          <p:nvPr userDrawn="1"/>
        </p:nvCxnSpPr>
        <p:spPr>
          <a:xfrm>
            <a:off x="732241" y="491490"/>
            <a:ext cx="0" cy="595868"/>
          </a:xfrm>
          <a:prstGeom prst="line">
            <a:avLst/>
          </a:prstGeom>
          <a:ln w="1270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58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41626-5071-7A12-6196-5F39CB9E1B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961BF-054D-E412-A18B-8FAA4CFBA61B}"/>
              </a:ext>
            </a:extLst>
          </p:cNvPr>
          <p:cNvSpPr>
            <a:spLocks noGrp="1"/>
          </p:cNvSpPr>
          <p:nvPr>
            <p:ph type="dt" sz="half" idx="14"/>
          </p:nvPr>
        </p:nvSpPr>
        <p:spPr>
          <a:xfrm>
            <a:off x="5376671" y="6309360"/>
            <a:ext cx="4549612" cy="457200"/>
          </a:xfrm>
          <a:prstGeom prst="rect">
            <a:avLst/>
          </a:prstGeom>
        </p:spPr>
        <p:txBody>
          <a:bodyPr/>
          <a:lstStyle/>
          <a:p>
            <a:fld id="{88A599C2-D576-41D8-BE51-CBEC96CBD4E5}" type="datetime1">
              <a:rPr lang="en-US" smtClean="0"/>
              <a:t>2/22/2024</a:t>
            </a:fld>
            <a:endParaRPr lang="en-US" dirty="0"/>
          </a:p>
        </p:txBody>
      </p:sp>
      <p:sp>
        <p:nvSpPr>
          <p:cNvPr id="4" name="Footer Placeholder 3">
            <a:extLst>
              <a:ext uri="{FF2B5EF4-FFF2-40B4-BE49-F238E27FC236}">
                <a16:creationId xmlns:a16="http://schemas.microsoft.com/office/drawing/2014/main" id="{0A40F80F-5BE2-287B-DAC9-1D1662EAD96D}"/>
              </a:ext>
            </a:extLst>
          </p:cNvPr>
          <p:cNvSpPr>
            <a:spLocks noGrp="1"/>
          </p:cNvSpPr>
          <p:nvPr>
            <p:ph type="ftr" sz="quarter" idx="15"/>
          </p:nvPr>
        </p:nvSpPr>
        <p:spPr>
          <a:xfrm>
            <a:off x="642918" y="6309360"/>
            <a:ext cx="3411973" cy="457200"/>
          </a:xfrm>
          <a:prstGeom prst="rect">
            <a:avLst/>
          </a:prstGeom>
        </p:spPr>
        <p:txBody>
          <a:bodyPr/>
          <a:lstStyle/>
          <a:p>
            <a:r>
              <a:rPr lang="en-US"/>
              <a:t>Pedal &amp; Explore</a:t>
            </a:r>
            <a:endParaRPr lang="en-US" dirty="0"/>
          </a:p>
        </p:txBody>
      </p:sp>
      <p:sp>
        <p:nvSpPr>
          <p:cNvPr id="5" name="Slide Number Placeholder 4">
            <a:extLst>
              <a:ext uri="{FF2B5EF4-FFF2-40B4-BE49-F238E27FC236}">
                <a16:creationId xmlns:a16="http://schemas.microsoft.com/office/drawing/2014/main" id="{00964810-F099-7793-1B89-A0C7EB845BA7}"/>
              </a:ext>
            </a:extLst>
          </p:cNvPr>
          <p:cNvSpPr>
            <a:spLocks noGrp="1"/>
          </p:cNvSpPr>
          <p:nvPr>
            <p:ph type="sldNum" sz="quarter" idx="16"/>
          </p:nvPr>
        </p:nvSpPr>
        <p:spPr>
          <a:xfrm>
            <a:off x="10569202" y="6309360"/>
            <a:ext cx="979879" cy="457200"/>
          </a:xfrm>
          <a:prstGeom prst="rect">
            <a:avLst/>
          </a:prstGeo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a:prstGeom prst="rect">
            <a:avLst/>
          </a:prstGeom>
        </p:spPr>
        <p:txBody>
          <a:bodyPr/>
          <a:lstStyle>
            <a:lvl1pPr>
              <a:defRPr>
                <a:effectLst>
                  <a:outerShdw blurRad="50800" dist="38100" dir="240000" algn="ctr" rotWithShape="0">
                    <a:schemeClr val="tx1">
                      <a:alpha val="43000"/>
                    </a:schemeClr>
                  </a:outerShdw>
                </a:effectLst>
              </a:defRPr>
            </a:lvl1pPr>
          </a:lstStyle>
          <a:p>
            <a:r>
              <a:rPr lang="en-US"/>
              <a:t>Pedal &amp; Explore</a:t>
            </a:r>
            <a:endParaRPr lang="en-US" dirty="0"/>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a:prstGeom prst="rect">
            <a:avLst/>
          </a:prstGeom>
        </p:spPr>
        <p:txBody>
          <a:bodyPr/>
          <a:lstStyle>
            <a:lvl1pPr>
              <a:defRPr>
                <a:effectLst/>
              </a:defRPr>
            </a:lvl1pPr>
          </a:lstStyle>
          <a:p>
            <a:fld id="{46E70852-998E-4432-973E-DD15EB47EBAA}" type="datetime1">
              <a:rPr lang="en-US" smtClean="0">
                <a:solidFill>
                  <a:schemeClr val="tx2"/>
                </a:solidFill>
              </a:rPr>
              <a:t>2/22/2024</a:t>
            </a:fld>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a:prstGeom prst="rect">
            <a:avLst/>
          </a:prstGeom>
        </p:spPr>
        <p:txBody>
          <a:bodyPr/>
          <a:lstStyle/>
          <a:p>
            <a:r>
              <a:rPr lang="en-US"/>
              <a:t>Pedal &amp; Explore</a:t>
            </a:r>
            <a:endParaRPr lang="en-US" dirty="0"/>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a:prstGeom prst="rect">
            <a:avLst/>
          </a:prstGeom>
        </p:spPr>
        <p:txBody>
          <a:bodyPr/>
          <a:lstStyle/>
          <a:p>
            <a:fld id="{E2115F24-BC93-4173-AD15-2C617109C1F6}" type="datetime1">
              <a:rPr lang="en-US" smtClean="0"/>
              <a:t>2/22/2024</a:t>
            </a:fld>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a:prstGeom prst="rect">
            <a:avLst/>
          </a:prstGeom>
        </p:spPr>
        <p:txBody>
          <a:bodyPr/>
          <a:lstStyle/>
          <a:p>
            <a:r>
              <a:rPr lang="en-US"/>
              <a:t>Pedal &amp; Explore</a:t>
            </a:r>
            <a:endParaRPr lang="en-US" dirty="0"/>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a:prstGeom prst="rect">
            <a:avLst/>
          </a:prstGeom>
        </p:spPr>
        <p:txBody>
          <a:bodyPr/>
          <a:lstStyle/>
          <a:p>
            <a:fld id="{ADCE57E3-E6F7-41B1-BA3D-3743F9EA8E54}" type="datetime1">
              <a:rPr lang="en-US" smtClean="0"/>
              <a:t>2/22/2024</a:t>
            </a:fld>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smtClean="0"/>
              <a:t>‹#›</a:t>
            </a:fld>
            <a:endParaRPr lang="en-US" dirty="0"/>
          </a:p>
        </p:txBody>
      </p:sp>
      <p:sp>
        <p:nvSpPr>
          <p:cNvPr id="24" name="Picture Placeholder 11">
            <a:extLst>
              <a:ext uri="{FF2B5EF4-FFF2-40B4-BE49-F238E27FC236}">
                <a16:creationId xmlns:a16="http://schemas.microsoft.com/office/drawing/2014/main" id="{F0EE079C-10D4-4C0C-8F48-80E71610057B}"/>
              </a:ext>
            </a:extLst>
          </p:cNvPr>
          <p:cNvSpPr>
            <a:spLocks noGrp="1"/>
          </p:cNvSpPr>
          <p:nvPr>
            <p:ph type="pic" sz="quarter" idx="14"/>
          </p:nvPr>
        </p:nvSpPr>
        <p:spPr>
          <a:xfrm>
            <a:off x="1791431" y="908329"/>
            <a:ext cx="2029968" cy="2029968"/>
          </a:xfrm>
          <a:prstGeom prst="rect">
            <a:avLst/>
          </a:prstGeom>
        </p:spPr>
        <p:txBody>
          <a:bodyPr/>
          <a:lstStyle>
            <a:lvl1pPr algn="ctr">
              <a:defRPr/>
            </a:lvl1pPr>
          </a:lstStyle>
          <a:p>
            <a:r>
              <a:rPr lang="en-US"/>
              <a:t>Click icon to add picture</a:t>
            </a:r>
          </a:p>
        </p:txBody>
      </p:sp>
      <p:sp>
        <p:nvSpPr>
          <p:cNvPr id="25" name="Picture Placeholder 11">
            <a:extLst>
              <a:ext uri="{FF2B5EF4-FFF2-40B4-BE49-F238E27FC236}">
                <a16:creationId xmlns:a16="http://schemas.microsoft.com/office/drawing/2014/main" id="{EF9D7489-BAB3-49B7-B83B-9F6131DC9D62}"/>
              </a:ext>
            </a:extLst>
          </p:cNvPr>
          <p:cNvSpPr>
            <a:spLocks noGrp="1"/>
          </p:cNvSpPr>
          <p:nvPr>
            <p:ph type="pic" sz="quarter" idx="15"/>
          </p:nvPr>
        </p:nvSpPr>
        <p:spPr>
          <a:xfrm>
            <a:off x="4334461" y="908329"/>
            <a:ext cx="2029968" cy="2029968"/>
          </a:xfrm>
          <a:prstGeom prst="rect">
            <a:avLst/>
          </a:prstGeom>
        </p:spPr>
        <p:txBody>
          <a:bodyPr/>
          <a:lstStyle>
            <a:lvl1pPr algn="ctr">
              <a:defRPr/>
            </a:lvl1pPr>
          </a:lstStyle>
          <a:p>
            <a:r>
              <a:rPr lang="en-US"/>
              <a:t>Click icon to add picture</a:t>
            </a:r>
            <a:endParaRPr lang="en-US" dirty="0"/>
          </a:p>
        </p:txBody>
      </p:sp>
      <p:sp>
        <p:nvSpPr>
          <p:cNvPr id="26" name="Picture Placeholder 11">
            <a:extLst>
              <a:ext uri="{FF2B5EF4-FFF2-40B4-BE49-F238E27FC236}">
                <a16:creationId xmlns:a16="http://schemas.microsoft.com/office/drawing/2014/main" id="{BC0EEF5C-B219-4286-B517-426EDF4EAF50}"/>
              </a:ext>
            </a:extLst>
          </p:cNvPr>
          <p:cNvSpPr>
            <a:spLocks noGrp="1"/>
          </p:cNvSpPr>
          <p:nvPr>
            <p:ph type="pic" sz="quarter" idx="16"/>
          </p:nvPr>
        </p:nvSpPr>
        <p:spPr>
          <a:xfrm>
            <a:off x="6877491" y="908329"/>
            <a:ext cx="2029968" cy="2029968"/>
          </a:xfrm>
          <a:prstGeom prst="rect">
            <a:avLst/>
          </a:prstGeom>
        </p:spPr>
        <p:txBody>
          <a:bodyPr/>
          <a:lstStyle>
            <a:lvl1pPr algn="ctr">
              <a:defRPr/>
            </a:lvl1pPr>
          </a:lstStyle>
          <a:p>
            <a:r>
              <a:rPr lang="en-US"/>
              <a:t>Click icon to add picture</a:t>
            </a:r>
          </a:p>
        </p:txBody>
      </p:sp>
      <p:sp>
        <p:nvSpPr>
          <p:cNvPr id="32" name="Picture Placeholder 11">
            <a:extLst>
              <a:ext uri="{FF2B5EF4-FFF2-40B4-BE49-F238E27FC236}">
                <a16:creationId xmlns:a16="http://schemas.microsoft.com/office/drawing/2014/main" id="{66462103-08B6-4C6F-88CC-03FF546261B3}"/>
              </a:ext>
            </a:extLst>
          </p:cNvPr>
          <p:cNvSpPr>
            <a:spLocks noGrp="1"/>
          </p:cNvSpPr>
          <p:nvPr>
            <p:ph type="pic" sz="quarter" idx="17"/>
          </p:nvPr>
        </p:nvSpPr>
        <p:spPr>
          <a:xfrm>
            <a:off x="9420521" y="908329"/>
            <a:ext cx="2029968" cy="2029968"/>
          </a:xfrm>
          <a:prstGeom prst="rect">
            <a:avLst/>
          </a:prstGeom>
        </p:spPr>
        <p:txBody>
          <a:bodyPr/>
          <a:lstStyle>
            <a:lvl1pPr algn="ctr">
              <a:defRPr/>
            </a:lvl1pPr>
          </a:lstStyle>
          <a:p>
            <a:r>
              <a:rPr lang="en-US"/>
              <a:t>Click icon to add picture</a:t>
            </a:r>
            <a:endParaRPr lang="en-US" dirty="0"/>
          </a:p>
        </p:txBody>
      </p:sp>
      <p:sp>
        <p:nvSpPr>
          <p:cNvPr id="36" name="Text Placeholder 20">
            <a:extLst>
              <a:ext uri="{FF2B5EF4-FFF2-40B4-BE49-F238E27FC236}">
                <a16:creationId xmlns:a16="http://schemas.microsoft.com/office/drawing/2014/main" id="{278BA700-11E2-4D8A-A0C6-7CE3C00EC78A}"/>
              </a:ext>
            </a:extLst>
          </p:cNvPr>
          <p:cNvSpPr>
            <a:spLocks noGrp="1"/>
          </p:cNvSpPr>
          <p:nvPr>
            <p:ph type="body" sz="quarter" idx="18" hasCustomPrompt="1"/>
          </p:nvPr>
        </p:nvSpPr>
        <p:spPr>
          <a:xfrm>
            <a:off x="179143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7" name="Text Placeholder 22">
            <a:extLst>
              <a:ext uri="{FF2B5EF4-FFF2-40B4-BE49-F238E27FC236}">
                <a16:creationId xmlns:a16="http://schemas.microsoft.com/office/drawing/2014/main" id="{F5914669-6EB5-485E-AB8B-3A2E4F171886}"/>
              </a:ext>
            </a:extLst>
          </p:cNvPr>
          <p:cNvSpPr>
            <a:spLocks noGrp="1"/>
          </p:cNvSpPr>
          <p:nvPr>
            <p:ph type="body" sz="quarter" idx="19" hasCustomPrompt="1"/>
          </p:nvPr>
        </p:nvSpPr>
        <p:spPr>
          <a:xfrm>
            <a:off x="1791431" y="3365169"/>
            <a:ext cx="2029968" cy="274320"/>
          </a:xfrm>
        </p:spPr>
        <p:txBody>
          <a:bodyPr anchor="ctr">
            <a:no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a:r>
              <a:rPr lang="en-US" dirty="0"/>
              <a:t>Title</a:t>
            </a:r>
          </a:p>
        </p:txBody>
      </p:sp>
      <p:sp>
        <p:nvSpPr>
          <p:cNvPr id="38" name="Text Placeholder 20">
            <a:extLst>
              <a:ext uri="{FF2B5EF4-FFF2-40B4-BE49-F238E27FC236}">
                <a16:creationId xmlns:a16="http://schemas.microsoft.com/office/drawing/2014/main" id="{59BCC58C-2434-490A-8749-D8311B9025F8}"/>
              </a:ext>
            </a:extLst>
          </p:cNvPr>
          <p:cNvSpPr>
            <a:spLocks noGrp="1"/>
          </p:cNvSpPr>
          <p:nvPr>
            <p:ph type="body" sz="quarter" idx="20" hasCustomPrompt="1"/>
          </p:nvPr>
        </p:nvSpPr>
        <p:spPr>
          <a:xfrm>
            <a:off x="433446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9" name="Text Placeholder 22">
            <a:extLst>
              <a:ext uri="{FF2B5EF4-FFF2-40B4-BE49-F238E27FC236}">
                <a16:creationId xmlns:a16="http://schemas.microsoft.com/office/drawing/2014/main" id="{8FD90DAF-BAFA-4B9E-A682-AD69AEC3ABF0}"/>
              </a:ext>
            </a:extLst>
          </p:cNvPr>
          <p:cNvSpPr>
            <a:spLocks noGrp="1"/>
          </p:cNvSpPr>
          <p:nvPr>
            <p:ph type="body" sz="quarter" idx="21" hasCustomPrompt="1"/>
          </p:nvPr>
        </p:nvSpPr>
        <p:spPr>
          <a:xfrm>
            <a:off x="433446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
        <p:nvSpPr>
          <p:cNvPr id="40" name="Text Placeholder 20">
            <a:extLst>
              <a:ext uri="{FF2B5EF4-FFF2-40B4-BE49-F238E27FC236}">
                <a16:creationId xmlns:a16="http://schemas.microsoft.com/office/drawing/2014/main" id="{5E3B0A9D-DD75-43E3-A689-283E65DF3F6D}"/>
              </a:ext>
            </a:extLst>
          </p:cNvPr>
          <p:cNvSpPr>
            <a:spLocks noGrp="1"/>
          </p:cNvSpPr>
          <p:nvPr>
            <p:ph type="body" sz="quarter" idx="22" hasCustomPrompt="1"/>
          </p:nvPr>
        </p:nvSpPr>
        <p:spPr>
          <a:xfrm>
            <a:off x="687749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1" name="Text Placeholder 22">
            <a:extLst>
              <a:ext uri="{FF2B5EF4-FFF2-40B4-BE49-F238E27FC236}">
                <a16:creationId xmlns:a16="http://schemas.microsoft.com/office/drawing/2014/main" id="{EA0EDFB3-D33B-471A-B50B-93FB68524152}"/>
              </a:ext>
            </a:extLst>
          </p:cNvPr>
          <p:cNvSpPr>
            <a:spLocks noGrp="1"/>
          </p:cNvSpPr>
          <p:nvPr>
            <p:ph type="body" sz="quarter" idx="23" hasCustomPrompt="1"/>
          </p:nvPr>
        </p:nvSpPr>
        <p:spPr>
          <a:xfrm>
            <a:off x="6877491" y="3365169"/>
            <a:ext cx="2029968" cy="274320"/>
          </a:xfrm>
        </p:spPr>
        <p:txBody>
          <a:bodyPr anchor="ctr">
            <a:no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a:r>
              <a:rPr lang="en-US" dirty="0"/>
              <a:t>Title</a:t>
            </a:r>
          </a:p>
        </p:txBody>
      </p:sp>
      <p:sp>
        <p:nvSpPr>
          <p:cNvPr id="42" name="Text Placeholder 20">
            <a:extLst>
              <a:ext uri="{FF2B5EF4-FFF2-40B4-BE49-F238E27FC236}">
                <a16:creationId xmlns:a16="http://schemas.microsoft.com/office/drawing/2014/main" id="{39A96C54-26D5-4B10-A345-F6C034F2E707}"/>
              </a:ext>
            </a:extLst>
          </p:cNvPr>
          <p:cNvSpPr>
            <a:spLocks noGrp="1"/>
          </p:cNvSpPr>
          <p:nvPr>
            <p:ph type="body" sz="quarter" idx="24" hasCustomPrompt="1"/>
          </p:nvPr>
        </p:nvSpPr>
        <p:spPr>
          <a:xfrm>
            <a:off x="942052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3" name="Text Placeholder 22">
            <a:extLst>
              <a:ext uri="{FF2B5EF4-FFF2-40B4-BE49-F238E27FC236}">
                <a16:creationId xmlns:a16="http://schemas.microsoft.com/office/drawing/2014/main" id="{4316B0AE-245F-4164-BF74-B514BA424CB5}"/>
              </a:ext>
            </a:extLst>
          </p:cNvPr>
          <p:cNvSpPr>
            <a:spLocks noGrp="1"/>
          </p:cNvSpPr>
          <p:nvPr>
            <p:ph type="body" sz="quarter" idx="25" hasCustomPrompt="1"/>
          </p:nvPr>
        </p:nvSpPr>
        <p:spPr>
          <a:xfrm>
            <a:off x="942052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a:prstGeom prst="rect">
            <a:avLst/>
          </a:prstGeom>
        </p:spPr>
        <p:txBody>
          <a:bodyPr/>
          <a:lstStyle/>
          <a:p>
            <a:r>
              <a:rPr lang="en-US"/>
              <a:t>Pedal &amp; Explore</a:t>
            </a:r>
            <a:endParaRPr lang="en-US" dirty="0"/>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a:prstGeom prst="rect">
            <a:avLst/>
          </a:prstGeom>
        </p:spPr>
        <p:txBody>
          <a:bodyPr/>
          <a:lstStyle/>
          <a:p>
            <a:fld id="{AFE6A22A-A5C9-4CEE-AF7C-4AF8C82E37E9}" type="datetime1">
              <a:rPr lang="en-US" smtClean="0"/>
              <a:t>2/22/2024</a:t>
            </a:fld>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a:prstGeom prst="rect">
            <a:avLst/>
          </a:prstGeo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8" r:id="rId14"/>
    <p:sldLayoutId id="2147483682" r:id="rId15"/>
    <p:sldLayoutId id="2147483683" r:id="rId16"/>
    <p:sldLayoutId id="2147483684" r:id="rId17"/>
    <p:sldLayoutId id="2147483685" r:id="rId18"/>
    <p:sldLayoutId id="2147483686" r:id="rId19"/>
  </p:sldLayoutIdLst>
  <p:hf hd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tencilstudios.com/divvy-bike-the-diy-way-to-get-around-chicago/"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www.publicdomainpictures.net/en/view-image.php?image=250074&amp;picture=chicago-downtow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irebellydesign.com/work/divv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hi.streetsblog.org/2014/10/15/motorists-respond-to-stranded-divvy-rider-with-concern-not-abuse/" TargetMode="External"/><Relationship Id="rId5" Type="http://schemas.openxmlformats.org/officeDocument/2006/relationships/image" Target="../media/image4.jpg"/><Relationship Id="rId4" Type="http://schemas.openxmlformats.org/officeDocument/2006/relationships/hyperlink" Target="https://www.northstarmoving.com/blog/2017/the-most-bike-friendly-citi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chicago.gov/city/en/depts/cdot/provdrs/bike/news/2017/december/divvy-announces-new-fare-options-and-benefits--including--3-sing.html" TargetMode="Externa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206928" y="1026700"/>
            <a:ext cx="5512371" cy="2173433"/>
          </a:xfrm>
        </p:spPr>
        <p:txBody>
          <a:bodyPr vert="horz" lIns="109728" tIns="109728" rIns="109728" bIns="91440" rtlCol="0" anchor="ctr">
            <a:normAutofit fontScale="90000"/>
          </a:bodyPr>
          <a:lstStyle/>
          <a:p>
            <a:r>
              <a:rPr lang="en-US" sz="3200" cap="none" spc="0" dirty="0"/>
              <a:t>Pedals &amp; Pathways: A Strategy to Capture Commuters and Urban Explorers as Loyal Members</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1206928" y="3657868"/>
            <a:ext cx="5512371" cy="1910725"/>
          </a:xfrm>
        </p:spPr>
        <p:txBody>
          <a:bodyPr vert="horz" lIns="109728" tIns="109728" rIns="109728" bIns="91440" rtlCol="0" anchor="t">
            <a:normAutofit fontScale="92500"/>
          </a:bodyPr>
          <a:lstStyle/>
          <a:p>
            <a:pPr>
              <a:lnSpc>
                <a:spcPct val="100000"/>
              </a:lnSpc>
              <a:spcBef>
                <a:spcPts val="0"/>
              </a:spcBef>
            </a:pPr>
            <a:r>
              <a:rPr lang="en-US" spc="0" dirty="0"/>
              <a:t>Recommendations for Converting Casual Riders to Long-Term Customers</a:t>
            </a:r>
          </a:p>
          <a:p>
            <a:pPr>
              <a:lnSpc>
                <a:spcPct val="100000"/>
              </a:lnSpc>
              <a:spcBef>
                <a:spcPts val="0"/>
              </a:spcBef>
            </a:pPr>
            <a:endParaRPr lang="en-US" spc="0" dirty="0"/>
          </a:p>
          <a:p>
            <a:pPr>
              <a:lnSpc>
                <a:spcPct val="100000"/>
              </a:lnSpc>
              <a:spcBef>
                <a:spcPts val="0"/>
              </a:spcBef>
            </a:pPr>
            <a:r>
              <a:rPr lang="en-US" spc="0" dirty="0"/>
              <a:t>Donnie Minnick</a:t>
            </a:r>
          </a:p>
          <a:p>
            <a:pPr>
              <a:lnSpc>
                <a:spcPct val="100000"/>
              </a:lnSpc>
              <a:spcBef>
                <a:spcPts val="0"/>
              </a:spcBef>
            </a:pPr>
            <a:r>
              <a:rPr lang="en-US" spc="0" dirty="0"/>
              <a:t>January 2024</a:t>
            </a:r>
          </a:p>
        </p:txBody>
      </p:sp>
      <p:pic>
        <p:nvPicPr>
          <p:cNvPr id="11" name="Picture Placeholder 10">
            <a:extLst>
              <a:ext uri="{FF2B5EF4-FFF2-40B4-BE49-F238E27FC236}">
                <a16:creationId xmlns:a16="http://schemas.microsoft.com/office/drawing/2014/main" id="{D25F9E83-B359-521F-2034-47DA8D9E865F}"/>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0842" r="20842"/>
          <a:stretch>
            <a:fillRect/>
          </a:stretch>
        </p:blipFill>
        <p:spPr/>
      </p:pic>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B653C-80BD-8AFF-E1B7-B57DAA4E6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4ED10-1EE1-C70D-80B9-B4A487AA2B4E}"/>
              </a:ext>
            </a:extLst>
          </p:cNvPr>
          <p:cNvSpPr>
            <a:spLocks noGrp="1"/>
          </p:cNvSpPr>
          <p:nvPr>
            <p:ph type="title"/>
          </p:nvPr>
        </p:nvSpPr>
        <p:spPr/>
        <p:txBody>
          <a:bodyPr>
            <a:normAutofit fontScale="90000"/>
          </a:bodyPr>
          <a:lstStyle/>
          <a:p>
            <a:pPr>
              <a:lnSpc>
                <a:spcPct val="100000"/>
              </a:lnSpc>
            </a:pPr>
            <a:r>
              <a:rPr lang="en-US" spc="0" dirty="0"/>
              <a:t>On average, casual riders are spending more time on their bikes than their member counterparts</a:t>
            </a:r>
          </a:p>
        </p:txBody>
      </p:sp>
      <p:sp>
        <p:nvSpPr>
          <p:cNvPr id="5" name="Slide Number Placeholder 4">
            <a:extLst>
              <a:ext uri="{FF2B5EF4-FFF2-40B4-BE49-F238E27FC236}">
                <a16:creationId xmlns:a16="http://schemas.microsoft.com/office/drawing/2014/main" id="{1499C783-D16A-4624-0F40-C6C8202852D6}"/>
              </a:ext>
            </a:extLst>
          </p:cNvPr>
          <p:cNvSpPr>
            <a:spLocks noGrp="1"/>
          </p:cNvSpPr>
          <p:nvPr>
            <p:ph type="sldNum" sz="quarter" idx="4294967295"/>
          </p:nvPr>
        </p:nvSpPr>
        <p:spPr>
          <a:xfrm>
            <a:off x="10569202" y="6309360"/>
            <a:ext cx="979879" cy="457200"/>
          </a:xfrm>
          <a:prstGeom prst="rect">
            <a:avLst/>
          </a:prstGeom>
        </p:spPr>
        <p:txBody>
          <a:bodyPr/>
          <a:lstStyle/>
          <a:p>
            <a:fld id="{FAEF9944-A4F6-4C59-AEBD-678D6480B8EA}" type="slidenum">
              <a:rPr lang="en-US" smtClean="0"/>
              <a:t>10</a:t>
            </a:fld>
            <a:endParaRPr lang="en-US" dirty="0"/>
          </a:p>
        </p:txBody>
      </p:sp>
      <p:graphicFrame>
        <p:nvGraphicFramePr>
          <p:cNvPr id="3" name="Chart 2">
            <a:extLst>
              <a:ext uri="{FF2B5EF4-FFF2-40B4-BE49-F238E27FC236}">
                <a16:creationId xmlns:a16="http://schemas.microsoft.com/office/drawing/2014/main" id="{12F5B72B-0888-6B5B-94E2-F69F6EE8F501}"/>
              </a:ext>
            </a:extLst>
          </p:cNvPr>
          <p:cNvGraphicFramePr/>
          <p:nvPr>
            <p:extLst>
              <p:ext uri="{D42A27DB-BD31-4B8C-83A1-F6EECF244321}">
                <p14:modId xmlns:p14="http://schemas.microsoft.com/office/powerpoint/2010/main" val="3297643640"/>
              </p:ext>
            </p:extLst>
          </p:nvPr>
        </p:nvGraphicFramePr>
        <p:xfrm>
          <a:off x="1141856" y="2345504"/>
          <a:ext cx="10899723" cy="39638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167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919073-8FCD-7A37-CBD7-63CD04D92173}"/>
              </a:ext>
            </a:extLst>
          </p:cNvPr>
          <p:cNvSpPr>
            <a:spLocks noGrp="1"/>
          </p:cNvSpPr>
          <p:nvPr>
            <p:ph type="title"/>
          </p:nvPr>
        </p:nvSpPr>
        <p:spPr/>
        <p:txBody>
          <a:bodyPr>
            <a:normAutofit fontScale="90000"/>
          </a:bodyPr>
          <a:lstStyle/>
          <a:p>
            <a:pPr>
              <a:lnSpc>
                <a:spcPct val="100000"/>
              </a:lnSpc>
            </a:pPr>
            <a:r>
              <a:rPr lang="en-US" spc="0" dirty="0"/>
              <a:t>Hourly trip patterns highlight weekday commute and weekend recreation dynamics</a:t>
            </a:r>
          </a:p>
        </p:txBody>
      </p:sp>
      <p:graphicFrame>
        <p:nvGraphicFramePr>
          <p:cNvPr id="2" name="Chart 1">
            <a:extLst>
              <a:ext uri="{FF2B5EF4-FFF2-40B4-BE49-F238E27FC236}">
                <a16:creationId xmlns:a16="http://schemas.microsoft.com/office/drawing/2014/main" id="{6B6D07F4-AC35-5CAB-6C1D-AA46D241F76B}"/>
              </a:ext>
            </a:extLst>
          </p:cNvPr>
          <p:cNvGraphicFramePr/>
          <p:nvPr>
            <p:extLst>
              <p:ext uri="{D42A27DB-BD31-4B8C-83A1-F6EECF244321}">
                <p14:modId xmlns:p14="http://schemas.microsoft.com/office/powerpoint/2010/main" val="3975925014"/>
              </p:ext>
            </p:extLst>
          </p:nvPr>
        </p:nvGraphicFramePr>
        <p:xfrm>
          <a:off x="606584" y="1615044"/>
          <a:ext cx="5318321" cy="38832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4883C4B0-2A50-0AEB-6EB4-E24B3F652D93}"/>
              </a:ext>
            </a:extLst>
          </p:cNvPr>
          <p:cNvGraphicFramePr/>
          <p:nvPr>
            <p:extLst>
              <p:ext uri="{D42A27DB-BD31-4B8C-83A1-F6EECF244321}">
                <p14:modId xmlns:p14="http://schemas.microsoft.com/office/powerpoint/2010/main" val="957936583"/>
              </p:ext>
            </p:extLst>
          </p:nvPr>
        </p:nvGraphicFramePr>
        <p:xfrm>
          <a:off x="6267097" y="1615044"/>
          <a:ext cx="5318321" cy="38832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6462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01BB-1B24-8971-47F1-3D73A7289771}"/>
              </a:ext>
            </a:extLst>
          </p:cNvPr>
          <p:cNvSpPr>
            <a:spLocks noGrp="1"/>
          </p:cNvSpPr>
          <p:nvPr>
            <p:ph type="title"/>
          </p:nvPr>
        </p:nvSpPr>
        <p:spPr>
          <a:xfrm>
            <a:off x="1535371" y="1044054"/>
            <a:ext cx="10322800" cy="1030360"/>
          </a:xfrm>
        </p:spPr>
        <p:txBody>
          <a:bodyPr>
            <a:normAutofit fontScale="90000"/>
          </a:bodyPr>
          <a:lstStyle/>
          <a:p>
            <a:pPr>
              <a:lnSpc>
                <a:spcPct val="100000"/>
              </a:lnSpc>
            </a:pPr>
            <a:r>
              <a:rPr lang="en-US" spc="0" dirty="0"/>
              <a:t>Activity is concentrated in and extends from the central business district throughout the city</a:t>
            </a:r>
          </a:p>
        </p:txBody>
      </p:sp>
      <p:pic>
        <p:nvPicPr>
          <p:cNvPr id="4" name="Picture 3">
            <a:extLst>
              <a:ext uri="{FF2B5EF4-FFF2-40B4-BE49-F238E27FC236}">
                <a16:creationId xmlns:a16="http://schemas.microsoft.com/office/drawing/2014/main" id="{ABB18FB2-FADD-559E-933C-D94C51E3A976}"/>
              </a:ext>
            </a:extLst>
          </p:cNvPr>
          <p:cNvPicPr>
            <a:picLocks noChangeAspect="1"/>
          </p:cNvPicPr>
          <p:nvPr/>
        </p:nvPicPr>
        <p:blipFill>
          <a:blip r:embed="rId3"/>
          <a:srcRect/>
          <a:stretch/>
        </p:blipFill>
        <p:spPr>
          <a:xfrm>
            <a:off x="1088572" y="2326009"/>
            <a:ext cx="7770965" cy="4440551"/>
          </a:xfrm>
          <a:prstGeom prst="rect">
            <a:avLst/>
          </a:prstGeom>
        </p:spPr>
      </p:pic>
      <p:cxnSp>
        <p:nvCxnSpPr>
          <p:cNvPr id="3" name="Straight Connector 2">
            <a:extLst>
              <a:ext uri="{FF2B5EF4-FFF2-40B4-BE49-F238E27FC236}">
                <a16:creationId xmlns:a16="http://schemas.microsoft.com/office/drawing/2014/main" id="{7A69A5C4-FAC5-7341-A34B-E5C2C5983D3E}"/>
              </a:ext>
            </a:extLst>
          </p:cNvPr>
          <p:cNvCxnSpPr>
            <a:cxnSpLocks/>
          </p:cNvCxnSpPr>
          <p:nvPr/>
        </p:nvCxnSpPr>
        <p:spPr>
          <a:xfrm>
            <a:off x="5907314" y="4228403"/>
            <a:ext cx="1277257" cy="0"/>
          </a:xfrm>
          <a:prstGeom prst="line">
            <a:avLst/>
          </a:prstGeom>
          <a:ln w="19050" cap="flat">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6" name="Title 10">
            <a:extLst>
              <a:ext uri="{FF2B5EF4-FFF2-40B4-BE49-F238E27FC236}">
                <a16:creationId xmlns:a16="http://schemas.microsoft.com/office/drawing/2014/main" id="{7BE01648-7B11-E494-F436-25C5E27FD397}"/>
              </a:ext>
            </a:extLst>
          </p:cNvPr>
          <p:cNvSpPr txBox="1">
            <a:spLocks/>
          </p:cNvSpPr>
          <p:nvPr/>
        </p:nvSpPr>
        <p:spPr>
          <a:xfrm>
            <a:off x="7184571" y="3931211"/>
            <a:ext cx="4045194" cy="536568"/>
          </a:xfrm>
          <a:prstGeom prst="rect">
            <a:avLst/>
          </a:prstGeom>
        </p:spPr>
        <p:txBody>
          <a:bodyPr vert="horz" lIns="109728" tIns="109728" rIns="109728" bIns="91440" rtlCol="0" anchor="ctr">
            <a:noAutofit/>
          </a:bodyPr>
          <a:lstStyle>
            <a:lvl1pPr algn="l" defTabSz="914400" rtl="0" eaLnBrk="1" latinLnBrk="0" hangingPunct="1">
              <a:lnSpc>
                <a:spcPct val="150000"/>
              </a:lnSpc>
              <a:spcBef>
                <a:spcPct val="0"/>
              </a:spcBef>
              <a:buNone/>
              <a:defRPr sz="3600" b="1" kern="1200" spc="150" baseline="0">
                <a:solidFill>
                  <a:schemeClr val="bg1"/>
                </a:solidFill>
                <a:latin typeface="+mj-lt"/>
                <a:ea typeface="+mj-ea"/>
                <a:cs typeface="+mj-cs"/>
              </a:defRPr>
            </a:lvl1pPr>
          </a:lstStyle>
          <a:p>
            <a:pPr>
              <a:lnSpc>
                <a:spcPct val="120000"/>
              </a:lnSpc>
            </a:pPr>
            <a:r>
              <a:rPr lang="en-US" sz="2400" spc="0" dirty="0">
                <a:solidFill>
                  <a:schemeClr val="tx1"/>
                </a:solidFill>
              </a:rPr>
              <a:t>Central Business District</a:t>
            </a:r>
          </a:p>
        </p:txBody>
      </p:sp>
      <p:sp>
        <p:nvSpPr>
          <p:cNvPr id="10" name="Subtitle 11">
            <a:extLst>
              <a:ext uri="{FF2B5EF4-FFF2-40B4-BE49-F238E27FC236}">
                <a16:creationId xmlns:a16="http://schemas.microsoft.com/office/drawing/2014/main" id="{36D83DB4-FA44-A4DC-5574-2CE31F64F12C}"/>
              </a:ext>
            </a:extLst>
          </p:cNvPr>
          <p:cNvSpPr txBox="1">
            <a:spLocks/>
          </p:cNvSpPr>
          <p:nvPr/>
        </p:nvSpPr>
        <p:spPr>
          <a:xfrm>
            <a:off x="7184571" y="4589774"/>
            <a:ext cx="4045194" cy="1597591"/>
          </a:xfrm>
          <a:prstGeom prst="rect">
            <a:avLst/>
          </a:prstGeom>
        </p:spPr>
        <p:txBody>
          <a:bodyPr>
            <a:no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ct val="100000"/>
              </a:lnSpc>
              <a:spcBef>
                <a:spcPts val="0"/>
              </a:spcBef>
            </a:pPr>
            <a:r>
              <a:rPr lang="en-US" b="0" spc="0" dirty="0"/>
              <a:t>The widespread distribution of trips demonstrates that bike sharing is being used by customers across neighborhood and communities in the city.</a:t>
            </a:r>
          </a:p>
          <a:p>
            <a:pPr>
              <a:lnSpc>
                <a:spcPct val="100000"/>
              </a:lnSpc>
              <a:spcBef>
                <a:spcPts val="0"/>
              </a:spcBef>
            </a:pPr>
            <a:endParaRPr lang="en-US" b="0" spc="0" dirty="0"/>
          </a:p>
        </p:txBody>
      </p:sp>
    </p:spTree>
    <p:extLst>
      <p:ext uri="{BB962C8B-B14F-4D97-AF65-F5344CB8AC3E}">
        <p14:creationId xmlns:p14="http://schemas.microsoft.com/office/powerpoint/2010/main" val="2305296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BA15-E9D5-2BBC-7C6C-16E60838D8EB}"/>
              </a:ext>
            </a:extLst>
          </p:cNvPr>
          <p:cNvSpPr>
            <a:spLocks noGrp="1"/>
          </p:cNvSpPr>
          <p:nvPr>
            <p:ph type="title"/>
          </p:nvPr>
        </p:nvSpPr>
        <p:spPr/>
        <p:txBody>
          <a:bodyPr>
            <a:normAutofit fontScale="90000"/>
          </a:bodyPr>
          <a:lstStyle/>
          <a:p>
            <a:pPr>
              <a:lnSpc>
                <a:spcPct val="100000"/>
              </a:lnSpc>
            </a:pPr>
            <a:r>
              <a:rPr lang="en-US" spc="0" dirty="0"/>
              <a:t>Chicago provides infrastructure and opportunities for urban adventures</a:t>
            </a:r>
          </a:p>
        </p:txBody>
      </p:sp>
      <p:pic>
        <p:nvPicPr>
          <p:cNvPr id="6" name="Picture 5">
            <a:extLst>
              <a:ext uri="{FF2B5EF4-FFF2-40B4-BE49-F238E27FC236}">
                <a16:creationId xmlns:a16="http://schemas.microsoft.com/office/drawing/2014/main" id="{33145D71-CBB0-D86A-B848-956086A4445D}"/>
              </a:ext>
            </a:extLst>
          </p:cNvPr>
          <p:cNvPicPr>
            <a:picLocks noChangeAspect="1"/>
          </p:cNvPicPr>
          <p:nvPr/>
        </p:nvPicPr>
        <p:blipFill>
          <a:blip r:embed="rId3"/>
          <a:srcRect/>
          <a:stretch/>
        </p:blipFill>
        <p:spPr>
          <a:xfrm>
            <a:off x="1666001" y="2360751"/>
            <a:ext cx="3077857" cy="3590834"/>
          </a:xfrm>
          <a:prstGeom prst="rect">
            <a:avLst/>
          </a:prstGeom>
        </p:spPr>
      </p:pic>
      <p:pic>
        <p:nvPicPr>
          <p:cNvPr id="8" name="Picture 7">
            <a:extLst>
              <a:ext uri="{FF2B5EF4-FFF2-40B4-BE49-F238E27FC236}">
                <a16:creationId xmlns:a16="http://schemas.microsoft.com/office/drawing/2014/main" id="{B315F8AD-27C2-6FA1-D8A9-2A1A5F970118}"/>
              </a:ext>
            </a:extLst>
          </p:cNvPr>
          <p:cNvPicPr>
            <a:picLocks noChangeAspect="1"/>
          </p:cNvPicPr>
          <p:nvPr/>
        </p:nvPicPr>
        <p:blipFill>
          <a:blip r:embed="rId4"/>
          <a:srcRect/>
          <a:stretch/>
        </p:blipFill>
        <p:spPr>
          <a:xfrm>
            <a:off x="8341357" y="2360751"/>
            <a:ext cx="3077857" cy="3590834"/>
          </a:xfrm>
          <a:prstGeom prst="rect">
            <a:avLst/>
          </a:prstGeom>
        </p:spPr>
      </p:pic>
      <p:pic>
        <p:nvPicPr>
          <p:cNvPr id="10" name="Picture 9">
            <a:extLst>
              <a:ext uri="{FF2B5EF4-FFF2-40B4-BE49-F238E27FC236}">
                <a16:creationId xmlns:a16="http://schemas.microsoft.com/office/drawing/2014/main" id="{EA240E45-EF92-DC32-860A-5BC7C986948F}"/>
              </a:ext>
            </a:extLst>
          </p:cNvPr>
          <p:cNvPicPr>
            <a:picLocks noChangeAspect="1"/>
          </p:cNvPicPr>
          <p:nvPr/>
        </p:nvPicPr>
        <p:blipFill>
          <a:blip r:embed="rId5"/>
          <a:srcRect/>
          <a:stretch/>
        </p:blipFill>
        <p:spPr>
          <a:xfrm>
            <a:off x="5003679" y="2360751"/>
            <a:ext cx="3077857" cy="3590834"/>
          </a:xfrm>
          <a:prstGeom prst="rect">
            <a:avLst/>
          </a:prstGeom>
        </p:spPr>
      </p:pic>
      <p:sp>
        <p:nvSpPr>
          <p:cNvPr id="3" name="Subtitle 11">
            <a:extLst>
              <a:ext uri="{FF2B5EF4-FFF2-40B4-BE49-F238E27FC236}">
                <a16:creationId xmlns:a16="http://schemas.microsoft.com/office/drawing/2014/main" id="{17B8B49B-1EC7-D63F-8029-10B0BFB3E242}"/>
              </a:ext>
            </a:extLst>
          </p:cNvPr>
          <p:cNvSpPr txBox="1">
            <a:spLocks/>
          </p:cNvSpPr>
          <p:nvPr/>
        </p:nvSpPr>
        <p:spPr>
          <a:xfrm>
            <a:off x="1666000" y="5951584"/>
            <a:ext cx="3077859" cy="628466"/>
          </a:xfrm>
          <a:prstGeom prst="rect">
            <a:avLst/>
          </a:prstGeom>
        </p:spPr>
        <p:txBody>
          <a:bodyPr>
            <a:no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00000"/>
              </a:lnSpc>
              <a:spcBef>
                <a:spcPts val="0"/>
              </a:spcBef>
            </a:pPr>
            <a:r>
              <a:rPr lang="en-US" b="0" spc="0" dirty="0"/>
              <a:t>953 </a:t>
            </a:r>
            <a:r>
              <a:rPr lang="en-US" spc="0" dirty="0"/>
              <a:t>bike routes </a:t>
            </a:r>
            <a:r>
              <a:rPr lang="en-US" b="0" spc="0" dirty="0"/>
              <a:t>covering 369 linear miles</a:t>
            </a:r>
          </a:p>
          <a:p>
            <a:pPr algn="ctr">
              <a:lnSpc>
                <a:spcPct val="100000"/>
              </a:lnSpc>
              <a:spcBef>
                <a:spcPts val="0"/>
              </a:spcBef>
            </a:pPr>
            <a:endParaRPr lang="en-US" b="0" spc="0" dirty="0"/>
          </a:p>
        </p:txBody>
      </p:sp>
      <p:sp>
        <p:nvSpPr>
          <p:cNvPr id="5" name="Subtitle 11">
            <a:extLst>
              <a:ext uri="{FF2B5EF4-FFF2-40B4-BE49-F238E27FC236}">
                <a16:creationId xmlns:a16="http://schemas.microsoft.com/office/drawing/2014/main" id="{042DB4AC-5E0D-0EAB-F249-CB7ACC21B48B}"/>
              </a:ext>
            </a:extLst>
          </p:cNvPr>
          <p:cNvSpPr txBox="1">
            <a:spLocks/>
          </p:cNvSpPr>
          <p:nvPr/>
        </p:nvSpPr>
        <p:spPr>
          <a:xfrm>
            <a:off x="4743858" y="5951584"/>
            <a:ext cx="3872055" cy="628466"/>
          </a:xfrm>
          <a:prstGeom prst="rect">
            <a:avLst/>
          </a:prstGeom>
        </p:spPr>
        <p:txBody>
          <a:bodyPr>
            <a:no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00000"/>
              </a:lnSpc>
              <a:spcBef>
                <a:spcPts val="0"/>
              </a:spcBef>
            </a:pPr>
            <a:r>
              <a:rPr lang="en-US" b="0" spc="0" dirty="0"/>
              <a:t>8,868 acres of </a:t>
            </a:r>
            <a:r>
              <a:rPr lang="en-US" spc="0" dirty="0"/>
              <a:t>parks providing recreation </a:t>
            </a:r>
            <a:r>
              <a:rPr lang="en-US" b="0" spc="0" dirty="0"/>
              <a:t>opportunities</a:t>
            </a:r>
          </a:p>
          <a:p>
            <a:pPr algn="ctr">
              <a:lnSpc>
                <a:spcPct val="100000"/>
              </a:lnSpc>
              <a:spcBef>
                <a:spcPts val="0"/>
              </a:spcBef>
            </a:pPr>
            <a:endParaRPr lang="en-US" b="0" spc="0" dirty="0"/>
          </a:p>
        </p:txBody>
      </p:sp>
      <p:sp>
        <p:nvSpPr>
          <p:cNvPr id="7" name="Subtitle 11">
            <a:extLst>
              <a:ext uri="{FF2B5EF4-FFF2-40B4-BE49-F238E27FC236}">
                <a16:creationId xmlns:a16="http://schemas.microsoft.com/office/drawing/2014/main" id="{0CEE4D8C-A3BB-6F90-862C-43A8858042D0}"/>
              </a:ext>
            </a:extLst>
          </p:cNvPr>
          <p:cNvSpPr txBox="1">
            <a:spLocks/>
          </p:cNvSpPr>
          <p:nvPr/>
        </p:nvSpPr>
        <p:spPr>
          <a:xfrm>
            <a:off x="8766629" y="5951584"/>
            <a:ext cx="2927142" cy="628466"/>
          </a:xfrm>
          <a:prstGeom prst="rect">
            <a:avLst/>
          </a:prstGeom>
        </p:spPr>
        <p:txBody>
          <a:bodyPr>
            <a:no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ctr">
              <a:lnSpc>
                <a:spcPct val="100000"/>
              </a:lnSpc>
              <a:spcBef>
                <a:spcPts val="0"/>
              </a:spcBef>
            </a:pPr>
            <a:r>
              <a:rPr lang="en-US" b="0" spc="0" dirty="0"/>
              <a:t>635 local and national landmarks</a:t>
            </a:r>
          </a:p>
          <a:p>
            <a:pPr algn="ctr">
              <a:lnSpc>
                <a:spcPct val="100000"/>
              </a:lnSpc>
              <a:spcBef>
                <a:spcPts val="0"/>
              </a:spcBef>
            </a:pPr>
            <a:endParaRPr lang="en-US" b="0" spc="0" dirty="0"/>
          </a:p>
        </p:txBody>
      </p:sp>
    </p:spTree>
    <p:extLst>
      <p:ext uri="{BB962C8B-B14F-4D97-AF65-F5344CB8AC3E}">
        <p14:creationId xmlns:p14="http://schemas.microsoft.com/office/powerpoint/2010/main" val="37758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E13F24-23A2-FD41-9362-548B09C69EBB}"/>
              </a:ext>
            </a:extLst>
          </p:cNvPr>
          <p:cNvSpPr>
            <a:spLocks noGrp="1"/>
          </p:cNvSpPr>
          <p:nvPr>
            <p:ph type="body" sz="quarter" idx="10"/>
          </p:nvPr>
        </p:nvSpPr>
        <p:spPr/>
        <p:txBody>
          <a:bodyPr>
            <a:noAutofit/>
          </a:bodyPr>
          <a:lstStyle/>
          <a:p>
            <a:pPr>
              <a:lnSpc>
                <a:spcPct val="100000"/>
              </a:lnSpc>
            </a:pPr>
            <a:r>
              <a:rPr lang="en-US" sz="3600" spc="0" dirty="0"/>
              <a:t>Our Recommendations</a:t>
            </a:r>
          </a:p>
        </p:txBody>
      </p:sp>
      <p:sp>
        <p:nvSpPr>
          <p:cNvPr id="3" name="Text Placeholder 2">
            <a:extLst>
              <a:ext uri="{FF2B5EF4-FFF2-40B4-BE49-F238E27FC236}">
                <a16:creationId xmlns:a16="http://schemas.microsoft.com/office/drawing/2014/main" id="{0677DB20-7A02-B043-9375-A14C51E824D5}"/>
              </a:ext>
            </a:extLst>
          </p:cNvPr>
          <p:cNvSpPr>
            <a:spLocks noGrp="1"/>
          </p:cNvSpPr>
          <p:nvPr>
            <p:ph type="body" sz="quarter" idx="12"/>
          </p:nvPr>
        </p:nvSpPr>
        <p:spPr>
          <a:xfrm>
            <a:off x="856050" y="950974"/>
            <a:ext cx="10640715" cy="337516"/>
          </a:xfrm>
        </p:spPr>
        <p:txBody>
          <a:bodyPr>
            <a:noAutofit/>
          </a:bodyPr>
          <a:lstStyle/>
          <a:p>
            <a:pPr>
              <a:lnSpc>
                <a:spcPct val="100000"/>
              </a:lnSpc>
            </a:pPr>
            <a:r>
              <a:rPr lang="en-US" b="0" spc="0" dirty="0"/>
              <a:t>Showcase the vibrant experiences of commuting and urban exploration with </a:t>
            </a:r>
            <a:r>
              <a:rPr lang="en-US" b="0" spc="0" dirty="0" err="1"/>
              <a:t>Cyclistic</a:t>
            </a:r>
            <a:r>
              <a:rPr lang="en-US" b="0" spc="0" dirty="0"/>
              <a:t>.</a:t>
            </a:r>
          </a:p>
        </p:txBody>
      </p:sp>
      <p:sp>
        <p:nvSpPr>
          <p:cNvPr id="9" name="Rectangle 8">
            <a:extLst>
              <a:ext uri="{FF2B5EF4-FFF2-40B4-BE49-F238E27FC236}">
                <a16:creationId xmlns:a16="http://schemas.microsoft.com/office/drawing/2014/main" id="{56C27F51-4257-204F-A062-5063916752A6}"/>
              </a:ext>
            </a:extLst>
          </p:cNvPr>
          <p:cNvSpPr/>
          <p:nvPr/>
        </p:nvSpPr>
        <p:spPr>
          <a:xfrm>
            <a:off x="696623" y="2718686"/>
            <a:ext cx="2470622" cy="3351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Oval 1">
            <a:extLst>
              <a:ext uri="{FF2B5EF4-FFF2-40B4-BE49-F238E27FC236}">
                <a16:creationId xmlns:a16="http://schemas.microsoft.com/office/drawing/2014/main" id="{09F31D1D-FAA3-6A4B-9D80-755833074326}"/>
              </a:ext>
            </a:extLst>
          </p:cNvPr>
          <p:cNvSpPr/>
          <p:nvPr/>
        </p:nvSpPr>
        <p:spPr>
          <a:xfrm>
            <a:off x="1227969" y="2021070"/>
            <a:ext cx="1407930" cy="1407930"/>
          </a:xfrm>
          <a:prstGeom prst="ellipse">
            <a:avLst/>
          </a:prstGeom>
          <a:solidFill>
            <a:schemeClr val="accent1"/>
          </a:solidFill>
          <a:ln>
            <a:noFill/>
          </a:ln>
          <a:effectLst>
            <a:outerShdw blurRad="76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76C40EF9-A574-614A-A48E-A8DAFBCD40A0}"/>
              </a:ext>
            </a:extLst>
          </p:cNvPr>
          <p:cNvSpPr/>
          <p:nvPr/>
        </p:nvSpPr>
        <p:spPr>
          <a:xfrm>
            <a:off x="3473130" y="2718686"/>
            <a:ext cx="2470622" cy="3351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Oval 19">
            <a:extLst>
              <a:ext uri="{FF2B5EF4-FFF2-40B4-BE49-F238E27FC236}">
                <a16:creationId xmlns:a16="http://schemas.microsoft.com/office/drawing/2014/main" id="{A6FF7783-AD7F-AB43-BA6F-D219A81EB1F6}"/>
              </a:ext>
            </a:extLst>
          </p:cNvPr>
          <p:cNvSpPr/>
          <p:nvPr/>
        </p:nvSpPr>
        <p:spPr>
          <a:xfrm>
            <a:off x="4004476" y="2021070"/>
            <a:ext cx="1407930" cy="1407930"/>
          </a:xfrm>
          <a:prstGeom prst="ellipse">
            <a:avLst/>
          </a:prstGeom>
          <a:solidFill>
            <a:schemeClr val="accent1"/>
          </a:solidFill>
          <a:ln>
            <a:noFill/>
          </a:ln>
          <a:effectLst>
            <a:outerShdw blurRad="76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Rectangle 20">
            <a:extLst>
              <a:ext uri="{FF2B5EF4-FFF2-40B4-BE49-F238E27FC236}">
                <a16:creationId xmlns:a16="http://schemas.microsoft.com/office/drawing/2014/main" id="{97913254-0DD5-4844-8486-8433E5FD39E5}"/>
              </a:ext>
            </a:extLst>
          </p:cNvPr>
          <p:cNvSpPr/>
          <p:nvPr/>
        </p:nvSpPr>
        <p:spPr>
          <a:xfrm>
            <a:off x="9026143" y="2718686"/>
            <a:ext cx="2470622" cy="3351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Oval 21">
            <a:extLst>
              <a:ext uri="{FF2B5EF4-FFF2-40B4-BE49-F238E27FC236}">
                <a16:creationId xmlns:a16="http://schemas.microsoft.com/office/drawing/2014/main" id="{3253237E-80CF-694A-87CC-E85E2874F73C}"/>
              </a:ext>
            </a:extLst>
          </p:cNvPr>
          <p:cNvSpPr/>
          <p:nvPr/>
        </p:nvSpPr>
        <p:spPr>
          <a:xfrm>
            <a:off x="9557489" y="2021070"/>
            <a:ext cx="1407930" cy="1407930"/>
          </a:xfrm>
          <a:prstGeom prst="ellipse">
            <a:avLst/>
          </a:prstGeom>
          <a:solidFill>
            <a:schemeClr val="accent1"/>
          </a:solidFill>
          <a:ln>
            <a:noFill/>
          </a:ln>
          <a:effectLst>
            <a:outerShdw blurRad="76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Rectangle 22">
            <a:extLst>
              <a:ext uri="{FF2B5EF4-FFF2-40B4-BE49-F238E27FC236}">
                <a16:creationId xmlns:a16="http://schemas.microsoft.com/office/drawing/2014/main" id="{882143AB-92F4-CE4E-B52B-5F0FFC1F5B17}"/>
              </a:ext>
            </a:extLst>
          </p:cNvPr>
          <p:cNvSpPr/>
          <p:nvPr/>
        </p:nvSpPr>
        <p:spPr>
          <a:xfrm>
            <a:off x="6249636" y="2718686"/>
            <a:ext cx="2470622" cy="3351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Oval 23">
            <a:extLst>
              <a:ext uri="{FF2B5EF4-FFF2-40B4-BE49-F238E27FC236}">
                <a16:creationId xmlns:a16="http://schemas.microsoft.com/office/drawing/2014/main" id="{64615D1D-AAB6-1C4E-9AB8-E50F03F1EBC8}"/>
              </a:ext>
            </a:extLst>
          </p:cNvPr>
          <p:cNvSpPr/>
          <p:nvPr/>
        </p:nvSpPr>
        <p:spPr>
          <a:xfrm>
            <a:off x="6780982" y="2021070"/>
            <a:ext cx="1407930" cy="1407930"/>
          </a:xfrm>
          <a:prstGeom prst="ellipse">
            <a:avLst/>
          </a:prstGeom>
          <a:solidFill>
            <a:schemeClr val="accent1"/>
          </a:solidFill>
          <a:ln>
            <a:noFill/>
          </a:ln>
          <a:effectLst>
            <a:outerShdw blurRad="76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Rectangle 28">
            <a:extLst>
              <a:ext uri="{FF2B5EF4-FFF2-40B4-BE49-F238E27FC236}">
                <a16:creationId xmlns:a16="http://schemas.microsoft.com/office/drawing/2014/main" id="{82628F7B-4BD5-6A4B-A07F-A2CE4024E77D}"/>
              </a:ext>
            </a:extLst>
          </p:cNvPr>
          <p:cNvSpPr/>
          <p:nvPr/>
        </p:nvSpPr>
        <p:spPr>
          <a:xfrm>
            <a:off x="695235" y="3709157"/>
            <a:ext cx="2472010" cy="199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u="sng" dirty="0">
                <a:solidFill>
                  <a:schemeClr val="bg2"/>
                </a:solidFill>
              </a:rPr>
              <a:t>Sharing</a:t>
            </a:r>
          </a:p>
          <a:p>
            <a:pPr algn="ctr"/>
            <a:r>
              <a:rPr lang="en-US" sz="1400" dirty="0">
                <a:solidFill>
                  <a:schemeClr val="bg2"/>
                </a:solidFill>
              </a:rPr>
              <a:t>Encourage customers, especially annual members, to share their commuting and exploration experiences on social media. Use customer-generated content to showcase real-life stories and adventures</a:t>
            </a:r>
          </a:p>
        </p:txBody>
      </p:sp>
      <p:sp>
        <p:nvSpPr>
          <p:cNvPr id="30" name="Rectangle 29">
            <a:extLst>
              <a:ext uri="{FF2B5EF4-FFF2-40B4-BE49-F238E27FC236}">
                <a16:creationId xmlns:a16="http://schemas.microsoft.com/office/drawing/2014/main" id="{93C9B8FB-9A0D-8047-BBFD-8FDBEA4FEA1D}"/>
              </a:ext>
            </a:extLst>
          </p:cNvPr>
          <p:cNvSpPr/>
          <p:nvPr/>
        </p:nvSpPr>
        <p:spPr>
          <a:xfrm>
            <a:off x="3471742" y="3709157"/>
            <a:ext cx="2472010" cy="199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u="sng" dirty="0">
                <a:solidFill>
                  <a:schemeClr val="bg2"/>
                </a:solidFill>
              </a:rPr>
              <a:t>Partnerships</a:t>
            </a:r>
          </a:p>
          <a:p>
            <a:pPr algn="ctr"/>
            <a:r>
              <a:rPr lang="en-US" sz="1400" dirty="0">
                <a:solidFill>
                  <a:schemeClr val="bg2"/>
                </a:solidFill>
              </a:rPr>
              <a:t>Develop partnerships with local businesses, offer additional perks for members, such as discounts or exclusive access to certain services and incentivize casual riders to make the switch. </a:t>
            </a:r>
          </a:p>
        </p:txBody>
      </p:sp>
      <p:sp>
        <p:nvSpPr>
          <p:cNvPr id="31" name="Rectangle 30">
            <a:extLst>
              <a:ext uri="{FF2B5EF4-FFF2-40B4-BE49-F238E27FC236}">
                <a16:creationId xmlns:a16="http://schemas.microsoft.com/office/drawing/2014/main" id="{7E16DE7E-0D61-1A4D-AAA2-2C657F9C658D}"/>
              </a:ext>
            </a:extLst>
          </p:cNvPr>
          <p:cNvSpPr/>
          <p:nvPr/>
        </p:nvSpPr>
        <p:spPr>
          <a:xfrm>
            <a:off x="6248248" y="3709157"/>
            <a:ext cx="2472010" cy="199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u="sng" dirty="0">
                <a:solidFill>
                  <a:schemeClr val="bg2"/>
                </a:solidFill>
              </a:rPr>
              <a:t>Storytelling</a:t>
            </a:r>
          </a:p>
          <a:p>
            <a:pPr algn="ctr"/>
            <a:r>
              <a:rPr lang="en-US" sz="1400" dirty="0">
                <a:solidFill>
                  <a:schemeClr val="bg2"/>
                </a:solidFill>
              </a:rPr>
              <a:t>Use storytelling in marketing materials, social media, and promotions to inspire a sense of adventure and curiosity among casual riders</a:t>
            </a:r>
          </a:p>
        </p:txBody>
      </p:sp>
      <p:sp>
        <p:nvSpPr>
          <p:cNvPr id="32" name="Rectangle 31">
            <a:extLst>
              <a:ext uri="{FF2B5EF4-FFF2-40B4-BE49-F238E27FC236}">
                <a16:creationId xmlns:a16="http://schemas.microsoft.com/office/drawing/2014/main" id="{DA567D45-2B52-4D4D-8E7A-021FA6B99104}"/>
              </a:ext>
            </a:extLst>
          </p:cNvPr>
          <p:cNvSpPr/>
          <p:nvPr/>
        </p:nvSpPr>
        <p:spPr>
          <a:xfrm>
            <a:off x="9024755" y="3709157"/>
            <a:ext cx="2472010" cy="199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u="sng" dirty="0">
                <a:solidFill>
                  <a:schemeClr val="bg2"/>
                </a:solidFill>
              </a:rPr>
              <a:t>Promotions</a:t>
            </a:r>
          </a:p>
          <a:p>
            <a:pPr algn="ctr"/>
            <a:r>
              <a:rPr lang="en-US" sz="1400" dirty="0">
                <a:solidFill>
                  <a:schemeClr val="bg2"/>
                </a:solidFill>
              </a:rPr>
              <a:t>Organize themed rides or events highlight unique landmarks, cultural hotspots, and hidden gems. Use value-added guides or curated routes for annual members, showcasing the best routes for urban exploration.</a:t>
            </a:r>
          </a:p>
        </p:txBody>
      </p:sp>
      <p:sp>
        <p:nvSpPr>
          <p:cNvPr id="7" name="Freeform 2">
            <a:extLst>
              <a:ext uri="{FF2B5EF4-FFF2-40B4-BE49-F238E27FC236}">
                <a16:creationId xmlns:a16="http://schemas.microsoft.com/office/drawing/2014/main" id="{065450FB-2EE8-88A3-1E8F-909DDCAE57AB}"/>
              </a:ext>
            </a:extLst>
          </p:cNvPr>
          <p:cNvSpPr>
            <a:spLocks noChangeArrowheads="1"/>
          </p:cNvSpPr>
          <p:nvPr/>
        </p:nvSpPr>
        <p:spPr bwMode="auto">
          <a:xfrm>
            <a:off x="4386937" y="2422860"/>
            <a:ext cx="641620" cy="571199"/>
          </a:xfrm>
          <a:custGeom>
            <a:avLst/>
            <a:gdLst>
              <a:gd name="T0" fmla="*/ 449 w 724"/>
              <a:gd name="T1" fmla="*/ 89 h 645"/>
              <a:gd name="T2" fmla="*/ 189 w 724"/>
              <a:gd name="T3" fmla="*/ 12 h 645"/>
              <a:gd name="T4" fmla="*/ 3 w 724"/>
              <a:gd name="T5" fmla="*/ 181 h 645"/>
              <a:gd name="T6" fmla="*/ 87 w 724"/>
              <a:gd name="T7" fmla="*/ 282 h 645"/>
              <a:gd name="T8" fmla="*/ 92 w 724"/>
              <a:gd name="T9" fmla="*/ 465 h 645"/>
              <a:gd name="T10" fmla="*/ 162 w 724"/>
              <a:gd name="T11" fmla="*/ 541 h 645"/>
              <a:gd name="T12" fmla="*/ 227 w 724"/>
              <a:gd name="T13" fmla="*/ 604 h 645"/>
              <a:gd name="T14" fmla="*/ 351 w 724"/>
              <a:gd name="T15" fmla="*/ 620 h 645"/>
              <a:gd name="T16" fmla="*/ 414 w 724"/>
              <a:gd name="T17" fmla="*/ 640 h 645"/>
              <a:gd name="T18" fmla="*/ 517 w 724"/>
              <a:gd name="T19" fmla="*/ 567 h 645"/>
              <a:gd name="T20" fmla="*/ 573 w 724"/>
              <a:gd name="T21" fmla="*/ 506 h 645"/>
              <a:gd name="T22" fmla="*/ 619 w 724"/>
              <a:gd name="T23" fmla="*/ 412 h 645"/>
              <a:gd name="T24" fmla="*/ 635 w 724"/>
              <a:gd name="T25" fmla="*/ 274 h 645"/>
              <a:gd name="T26" fmla="*/ 719 w 724"/>
              <a:gd name="T27" fmla="*/ 174 h 645"/>
              <a:gd name="T28" fmla="*/ 120 w 724"/>
              <a:gd name="T29" fmla="*/ 421 h 645"/>
              <a:gd name="T30" fmla="*/ 219 w 724"/>
              <a:gd name="T31" fmla="*/ 389 h 645"/>
              <a:gd name="T32" fmla="*/ 120 w 724"/>
              <a:gd name="T33" fmla="*/ 465 h 645"/>
              <a:gd name="T34" fmla="*/ 182 w 724"/>
              <a:gd name="T35" fmla="*/ 482 h 645"/>
              <a:gd name="T36" fmla="*/ 272 w 724"/>
              <a:gd name="T37" fmla="*/ 481 h 645"/>
              <a:gd name="T38" fmla="*/ 287 w 724"/>
              <a:gd name="T39" fmla="*/ 557 h 645"/>
              <a:gd name="T40" fmla="*/ 235 w 724"/>
              <a:gd name="T41" fmla="*/ 551 h 645"/>
              <a:gd name="T42" fmla="*/ 289 w 724"/>
              <a:gd name="T43" fmla="*/ 498 h 645"/>
              <a:gd name="T44" fmla="*/ 326 w 724"/>
              <a:gd name="T45" fmla="*/ 519 h 645"/>
              <a:gd name="T46" fmla="*/ 305 w 724"/>
              <a:gd name="T47" fmla="*/ 603 h 645"/>
              <a:gd name="T48" fmla="*/ 343 w 724"/>
              <a:gd name="T49" fmla="*/ 536 h 645"/>
              <a:gd name="T50" fmla="*/ 400 w 724"/>
              <a:gd name="T51" fmla="*/ 522 h 645"/>
              <a:gd name="T52" fmla="*/ 418 w 724"/>
              <a:gd name="T53" fmla="*/ 611 h 645"/>
              <a:gd name="T54" fmla="*/ 403 w 724"/>
              <a:gd name="T55" fmla="*/ 568 h 645"/>
              <a:gd name="T56" fmla="*/ 602 w 724"/>
              <a:gd name="T57" fmla="*/ 473 h 645"/>
              <a:gd name="T58" fmla="*/ 441 w 724"/>
              <a:gd name="T59" fmla="*/ 373 h 645"/>
              <a:gd name="T60" fmla="*/ 550 w 724"/>
              <a:gd name="T61" fmla="*/ 512 h 645"/>
              <a:gd name="T62" fmla="*/ 466 w 724"/>
              <a:gd name="T63" fmla="*/ 505 h 645"/>
              <a:gd name="T64" fmla="*/ 479 w 724"/>
              <a:gd name="T65" fmla="*/ 551 h 645"/>
              <a:gd name="T66" fmla="*/ 478 w 724"/>
              <a:gd name="T67" fmla="*/ 593 h 645"/>
              <a:gd name="T68" fmla="*/ 410 w 724"/>
              <a:gd name="T69" fmla="*/ 494 h 645"/>
              <a:gd name="T70" fmla="*/ 287 w 724"/>
              <a:gd name="T71" fmla="*/ 418 h 645"/>
              <a:gd name="T72" fmla="*/ 149 w 724"/>
              <a:gd name="T73" fmla="*/ 358 h 645"/>
              <a:gd name="T74" fmla="*/ 105 w 724"/>
              <a:gd name="T75" fmla="*/ 298 h 645"/>
              <a:gd name="T76" fmla="*/ 116 w 724"/>
              <a:gd name="T77" fmla="*/ 281 h 645"/>
              <a:gd name="T78" fmla="*/ 29 w 724"/>
              <a:gd name="T79" fmla="*/ 190 h 645"/>
              <a:gd name="T80" fmla="*/ 273 w 724"/>
              <a:gd name="T81" fmla="*/ 125 h 645"/>
              <a:gd name="T82" fmla="*/ 234 w 724"/>
              <a:gd name="T83" fmla="*/ 212 h 645"/>
              <a:gd name="T84" fmla="*/ 388 w 724"/>
              <a:gd name="T85" fmla="*/ 214 h 645"/>
              <a:gd name="T86" fmla="*/ 602 w 724"/>
              <a:gd name="T87" fmla="*/ 473 h 645"/>
              <a:gd name="T88" fmla="*/ 610 w 724"/>
              <a:gd name="T89" fmla="*/ 283 h 645"/>
              <a:gd name="T90" fmla="*/ 595 w 724"/>
              <a:gd name="T91" fmla="*/ 388 h 645"/>
              <a:gd name="T92" fmla="*/ 427 w 724"/>
              <a:gd name="T93" fmla="*/ 158 h 645"/>
              <a:gd name="T94" fmla="*/ 380 w 724"/>
              <a:gd name="T95" fmla="*/ 189 h 645"/>
              <a:gd name="T96" fmla="*/ 251 w 724"/>
              <a:gd name="T97" fmla="*/ 273 h 645"/>
              <a:gd name="T98" fmla="*/ 366 w 724"/>
              <a:gd name="T99" fmla="*/ 114 h 645"/>
              <a:gd name="T100" fmla="*/ 473 w 724"/>
              <a:gd name="T101" fmla="*/ 129 h 645"/>
              <a:gd name="T102" fmla="*/ 542 w 724"/>
              <a:gd name="T103" fmla="*/ 3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4" h="645">
                <a:moveTo>
                  <a:pt x="550" y="5"/>
                </a:moveTo>
                <a:cubicBezTo>
                  <a:pt x="545" y="0"/>
                  <a:pt x="538" y="0"/>
                  <a:pt x="533" y="5"/>
                </a:cubicBezTo>
                <a:lnTo>
                  <a:pt x="449" y="89"/>
                </a:lnTo>
                <a:cubicBezTo>
                  <a:pt x="421" y="68"/>
                  <a:pt x="382" y="69"/>
                  <a:pt x="355" y="91"/>
                </a:cubicBezTo>
                <a:cubicBezTo>
                  <a:pt x="329" y="77"/>
                  <a:pt x="298" y="79"/>
                  <a:pt x="274" y="97"/>
                </a:cubicBezTo>
                <a:lnTo>
                  <a:pt x="189" y="12"/>
                </a:lnTo>
                <a:cubicBezTo>
                  <a:pt x="187" y="10"/>
                  <a:pt x="184" y="9"/>
                  <a:pt x="181" y="9"/>
                </a:cubicBezTo>
                <a:cubicBezTo>
                  <a:pt x="178" y="9"/>
                  <a:pt x="175" y="10"/>
                  <a:pt x="172" y="12"/>
                </a:cubicBezTo>
                <a:lnTo>
                  <a:pt x="3" y="181"/>
                </a:lnTo>
                <a:cubicBezTo>
                  <a:pt x="1" y="184"/>
                  <a:pt x="0" y="187"/>
                  <a:pt x="0" y="190"/>
                </a:cubicBezTo>
                <a:cubicBezTo>
                  <a:pt x="0" y="193"/>
                  <a:pt x="1" y="196"/>
                  <a:pt x="3" y="198"/>
                </a:cubicBezTo>
                <a:lnTo>
                  <a:pt x="87" y="282"/>
                </a:lnTo>
                <a:cubicBezTo>
                  <a:pt x="58" y="312"/>
                  <a:pt x="58" y="360"/>
                  <a:pt x="88" y="390"/>
                </a:cubicBezTo>
                <a:lnTo>
                  <a:pt x="103" y="405"/>
                </a:lnTo>
                <a:cubicBezTo>
                  <a:pt x="87" y="421"/>
                  <a:pt x="83" y="444"/>
                  <a:pt x="92" y="465"/>
                </a:cubicBezTo>
                <a:cubicBezTo>
                  <a:pt x="100" y="485"/>
                  <a:pt x="120" y="499"/>
                  <a:pt x="142" y="499"/>
                </a:cubicBezTo>
                <a:cubicBezTo>
                  <a:pt x="145" y="498"/>
                  <a:pt x="147" y="498"/>
                  <a:pt x="149" y="498"/>
                </a:cubicBezTo>
                <a:cubicBezTo>
                  <a:pt x="147" y="514"/>
                  <a:pt x="152" y="529"/>
                  <a:pt x="162" y="541"/>
                </a:cubicBezTo>
                <a:cubicBezTo>
                  <a:pt x="173" y="553"/>
                  <a:pt x="188" y="560"/>
                  <a:pt x="204" y="560"/>
                </a:cubicBezTo>
                <a:cubicBezTo>
                  <a:pt x="205" y="560"/>
                  <a:pt x="205" y="560"/>
                  <a:pt x="206" y="560"/>
                </a:cubicBezTo>
                <a:cubicBezTo>
                  <a:pt x="203" y="577"/>
                  <a:pt x="212" y="595"/>
                  <a:pt x="227" y="604"/>
                </a:cubicBezTo>
                <a:cubicBezTo>
                  <a:pt x="243" y="613"/>
                  <a:pt x="262" y="612"/>
                  <a:pt x="276" y="602"/>
                </a:cubicBezTo>
                <a:cubicBezTo>
                  <a:pt x="279" y="609"/>
                  <a:pt x="282" y="615"/>
                  <a:pt x="288" y="620"/>
                </a:cubicBezTo>
                <a:cubicBezTo>
                  <a:pt x="305" y="638"/>
                  <a:pt x="333" y="638"/>
                  <a:pt x="351" y="620"/>
                </a:cubicBezTo>
                <a:lnTo>
                  <a:pt x="357" y="614"/>
                </a:lnTo>
                <a:lnTo>
                  <a:pt x="372" y="628"/>
                </a:lnTo>
                <a:cubicBezTo>
                  <a:pt x="383" y="639"/>
                  <a:pt x="398" y="644"/>
                  <a:pt x="414" y="640"/>
                </a:cubicBezTo>
                <a:cubicBezTo>
                  <a:pt x="429" y="636"/>
                  <a:pt x="442" y="624"/>
                  <a:pt x="446" y="609"/>
                </a:cubicBezTo>
                <a:cubicBezTo>
                  <a:pt x="460" y="620"/>
                  <a:pt x="480" y="622"/>
                  <a:pt x="496" y="613"/>
                </a:cubicBezTo>
                <a:cubicBezTo>
                  <a:pt x="511" y="603"/>
                  <a:pt x="520" y="585"/>
                  <a:pt x="517" y="567"/>
                </a:cubicBezTo>
                <a:cubicBezTo>
                  <a:pt x="517" y="567"/>
                  <a:pt x="518" y="568"/>
                  <a:pt x="519" y="568"/>
                </a:cubicBezTo>
                <a:cubicBezTo>
                  <a:pt x="549" y="568"/>
                  <a:pt x="574" y="543"/>
                  <a:pt x="574" y="512"/>
                </a:cubicBezTo>
                <a:cubicBezTo>
                  <a:pt x="574" y="510"/>
                  <a:pt x="574" y="508"/>
                  <a:pt x="573" y="506"/>
                </a:cubicBezTo>
                <a:cubicBezTo>
                  <a:pt x="576" y="506"/>
                  <a:pt x="578" y="506"/>
                  <a:pt x="580" y="506"/>
                </a:cubicBezTo>
                <a:cubicBezTo>
                  <a:pt x="602" y="506"/>
                  <a:pt x="623" y="493"/>
                  <a:pt x="631" y="472"/>
                </a:cubicBezTo>
                <a:cubicBezTo>
                  <a:pt x="640" y="451"/>
                  <a:pt x="635" y="427"/>
                  <a:pt x="619" y="412"/>
                </a:cubicBezTo>
                <a:lnTo>
                  <a:pt x="612" y="405"/>
                </a:lnTo>
                <a:lnTo>
                  <a:pt x="635" y="383"/>
                </a:lnTo>
                <a:cubicBezTo>
                  <a:pt x="664" y="353"/>
                  <a:pt x="665" y="305"/>
                  <a:pt x="635" y="274"/>
                </a:cubicBezTo>
                <a:lnTo>
                  <a:pt x="719" y="191"/>
                </a:lnTo>
                <a:cubicBezTo>
                  <a:pt x="721" y="188"/>
                  <a:pt x="723" y="185"/>
                  <a:pt x="723" y="182"/>
                </a:cubicBezTo>
                <a:cubicBezTo>
                  <a:pt x="723" y="179"/>
                  <a:pt x="721" y="176"/>
                  <a:pt x="719" y="174"/>
                </a:cubicBezTo>
                <a:lnTo>
                  <a:pt x="550" y="5"/>
                </a:lnTo>
                <a:close/>
                <a:moveTo>
                  <a:pt x="120" y="465"/>
                </a:moveTo>
                <a:cubicBezTo>
                  <a:pt x="108" y="453"/>
                  <a:pt x="108" y="433"/>
                  <a:pt x="120" y="421"/>
                </a:cubicBezTo>
                <a:lnTo>
                  <a:pt x="166" y="375"/>
                </a:lnTo>
                <a:cubicBezTo>
                  <a:pt x="174" y="367"/>
                  <a:pt x="186" y="364"/>
                  <a:pt x="197" y="367"/>
                </a:cubicBezTo>
                <a:cubicBezTo>
                  <a:pt x="207" y="370"/>
                  <a:pt x="216" y="378"/>
                  <a:pt x="219" y="389"/>
                </a:cubicBezTo>
                <a:cubicBezTo>
                  <a:pt x="222" y="400"/>
                  <a:pt x="219" y="411"/>
                  <a:pt x="211" y="419"/>
                </a:cubicBezTo>
                <a:lnTo>
                  <a:pt x="165" y="465"/>
                </a:lnTo>
                <a:cubicBezTo>
                  <a:pt x="152" y="477"/>
                  <a:pt x="133" y="477"/>
                  <a:pt x="120" y="465"/>
                </a:cubicBezTo>
                <a:close/>
                <a:moveTo>
                  <a:pt x="226" y="527"/>
                </a:moveTo>
                <a:cubicBezTo>
                  <a:pt x="214" y="539"/>
                  <a:pt x="194" y="539"/>
                  <a:pt x="182" y="527"/>
                </a:cubicBezTo>
                <a:cubicBezTo>
                  <a:pt x="169" y="514"/>
                  <a:pt x="169" y="495"/>
                  <a:pt x="182" y="482"/>
                </a:cubicBezTo>
                <a:lnTo>
                  <a:pt x="228" y="436"/>
                </a:lnTo>
                <a:cubicBezTo>
                  <a:pt x="240" y="424"/>
                  <a:pt x="260" y="424"/>
                  <a:pt x="272" y="436"/>
                </a:cubicBezTo>
                <a:cubicBezTo>
                  <a:pt x="284" y="448"/>
                  <a:pt x="284" y="468"/>
                  <a:pt x="272" y="481"/>
                </a:cubicBezTo>
                <a:lnTo>
                  <a:pt x="226" y="527"/>
                </a:lnTo>
                <a:close/>
                <a:moveTo>
                  <a:pt x="287" y="557"/>
                </a:moveTo>
                <a:lnTo>
                  <a:pt x="287" y="557"/>
                </a:lnTo>
                <a:lnTo>
                  <a:pt x="264" y="580"/>
                </a:lnTo>
                <a:cubicBezTo>
                  <a:pt x="256" y="588"/>
                  <a:pt x="243" y="588"/>
                  <a:pt x="235" y="580"/>
                </a:cubicBezTo>
                <a:cubicBezTo>
                  <a:pt x="227" y="572"/>
                  <a:pt x="227" y="559"/>
                  <a:pt x="235" y="551"/>
                </a:cubicBezTo>
                <a:lnTo>
                  <a:pt x="243" y="544"/>
                </a:lnTo>
                <a:lnTo>
                  <a:pt x="243" y="544"/>
                </a:lnTo>
                <a:lnTo>
                  <a:pt x="289" y="498"/>
                </a:lnTo>
                <a:lnTo>
                  <a:pt x="297" y="490"/>
                </a:lnTo>
                <a:cubicBezTo>
                  <a:pt x="305" y="482"/>
                  <a:pt x="318" y="482"/>
                  <a:pt x="326" y="490"/>
                </a:cubicBezTo>
                <a:cubicBezTo>
                  <a:pt x="334" y="498"/>
                  <a:pt x="334" y="511"/>
                  <a:pt x="326" y="519"/>
                </a:cubicBezTo>
                <a:lnTo>
                  <a:pt x="287" y="557"/>
                </a:lnTo>
                <a:close/>
                <a:moveTo>
                  <a:pt x="334" y="603"/>
                </a:moveTo>
                <a:cubicBezTo>
                  <a:pt x="326" y="611"/>
                  <a:pt x="313" y="611"/>
                  <a:pt x="305" y="603"/>
                </a:cubicBezTo>
                <a:cubicBezTo>
                  <a:pt x="297" y="595"/>
                  <a:pt x="297" y="582"/>
                  <a:pt x="304" y="574"/>
                </a:cubicBezTo>
                <a:lnTo>
                  <a:pt x="343" y="536"/>
                </a:lnTo>
                <a:lnTo>
                  <a:pt x="343" y="536"/>
                </a:lnTo>
                <a:lnTo>
                  <a:pt x="366" y="513"/>
                </a:lnTo>
                <a:cubicBezTo>
                  <a:pt x="371" y="508"/>
                  <a:pt x="379" y="506"/>
                  <a:pt x="386" y="508"/>
                </a:cubicBezTo>
                <a:cubicBezTo>
                  <a:pt x="393" y="510"/>
                  <a:pt x="398" y="515"/>
                  <a:pt x="400" y="522"/>
                </a:cubicBezTo>
                <a:cubicBezTo>
                  <a:pt x="402" y="529"/>
                  <a:pt x="400" y="537"/>
                  <a:pt x="395" y="542"/>
                </a:cubicBezTo>
                <a:lnTo>
                  <a:pt x="334" y="603"/>
                </a:lnTo>
                <a:close/>
                <a:moveTo>
                  <a:pt x="418" y="611"/>
                </a:moveTo>
                <a:cubicBezTo>
                  <a:pt x="410" y="619"/>
                  <a:pt x="397" y="619"/>
                  <a:pt x="389" y="611"/>
                </a:cubicBezTo>
                <a:lnTo>
                  <a:pt x="374" y="597"/>
                </a:lnTo>
                <a:lnTo>
                  <a:pt x="403" y="568"/>
                </a:lnTo>
                <a:lnTo>
                  <a:pt x="418" y="582"/>
                </a:lnTo>
                <a:cubicBezTo>
                  <a:pt x="426" y="590"/>
                  <a:pt x="426" y="603"/>
                  <a:pt x="418" y="611"/>
                </a:cubicBezTo>
                <a:close/>
                <a:moveTo>
                  <a:pt x="602" y="473"/>
                </a:moveTo>
                <a:cubicBezTo>
                  <a:pt x="590" y="485"/>
                  <a:pt x="570" y="485"/>
                  <a:pt x="558" y="473"/>
                </a:cubicBezTo>
                <a:lnTo>
                  <a:pt x="458" y="373"/>
                </a:lnTo>
                <a:cubicBezTo>
                  <a:pt x="453" y="368"/>
                  <a:pt x="446" y="368"/>
                  <a:pt x="441" y="373"/>
                </a:cubicBezTo>
                <a:cubicBezTo>
                  <a:pt x="436" y="378"/>
                  <a:pt x="436" y="385"/>
                  <a:pt x="441" y="390"/>
                </a:cubicBezTo>
                <a:lnTo>
                  <a:pt x="541" y="490"/>
                </a:lnTo>
                <a:cubicBezTo>
                  <a:pt x="547" y="496"/>
                  <a:pt x="550" y="504"/>
                  <a:pt x="550" y="512"/>
                </a:cubicBezTo>
                <a:cubicBezTo>
                  <a:pt x="550" y="520"/>
                  <a:pt x="547" y="528"/>
                  <a:pt x="541" y="534"/>
                </a:cubicBezTo>
                <a:cubicBezTo>
                  <a:pt x="528" y="546"/>
                  <a:pt x="509" y="546"/>
                  <a:pt x="496" y="534"/>
                </a:cubicBezTo>
                <a:lnTo>
                  <a:pt x="466" y="505"/>
                </a:lnTo>
                <a:cubicBezTo>
                  <a:pt x="461" y="501"/>
                  <a:pt x="453" y="502"/>
                  <a:pt x="449" y="506"/>
                </a:cubicBezTo>
                <a:cubicBezTo>
                  <a:pt x="444" y="511"/>
                  <a:pt x="444" y="518"/>
                  <a:pt x="449" y="523"/>
                </a:cubicBezTo>
                <a:lnTo>
                  <a:pt x="479" y="551"/>
                </a:lnTo>
                <a:lnTo>
                  <a:pt x="487" y="559"/>
                </a:lnTo>
                <a:cubicBezTo>
                  <a:pt x="492" y="564"/>
                  <a:pt x="494" y="572"/>
                  <a:pt x="492" y="579"/>
                </a:cubicBezTo>
                <a:cubicBezTo>
                  <a:pt x="490" y="586"/>
                  <a:pt x="485" y="592"/>
                  <a:pt x="478" y="593"/>
                </a:cubicBezTo>
                <a:cubicBezTo>
                  <a:pt x="471" y="595"/>
                  <a:pt x="463" y="593"/>
                  <a:pt x="458" y="588"/>
                </a:cubicBezTo>
                <a:lnTo>
                  <a:pt x="419" y="549"/>
                </a:lnTo>
                <a:cubicBezTo>
                  <a:pt x="430" y="531"/>
                  <a:pt x="426" y="508"/>
                  <a:pt x="410" y="494"/>
                </a:cubicBezTo>
                <a:cubicBezTo>
                  <a:pt x="394" y="480"/>
                  <a:pt x="371" y="479"/>
                  <a:pt x="354" y="492"/>
                </a:cubicBezTo>
                <a:cubicBezTo>
                  <a:pt x="348" y="471"/>
                  <a:pt x="327" y="457"/>
                  <a:pt x="305" y="461"/>
                </a:cubicBezTo>
                <a:cubicBezTo>
                  <a:pt x="306" y="444"/>
                  <a:pt x="298" y="429"/>
                  <a:pt x="287" y="418"/>
                </a:cubicBezTo>
                <a:cubicBezTo>
                  <a:pt x="275" y="407"/>
                  <a:pt x="259" y="402"/>
                  <a:pt x="243" y="404"/>
                </a:cubicBezTo>
                <a:cubicBezTo>
                  <a:pt x="246" y="380"/>
                  <a:pt x="234" y="358"/>
                  <a:pt x="213" y="347"/>
                </a:cubicBezTo>
                <a:cubicBezTo>
                  <a:pt x="191" y="337"/>
                  <a:pt x="166" y="341"/>
                  <a:pt x="149" y="358"/>
                </a:cubicBezTo>
                <a:lnTo>
                  <a:pt x="119" y="388"/>
                </a:lnTo>
                <a:lnTo>
                  <a:pt x="105" y="373"/>
                </a:lnTo>
                <a:cubicBezTo>
                  <a:pt x="84" y="352"/>
                  <a:pt x="84" y="319"/>
                  <a:pt x="105" y="298"/>
                </a:cubicBezTo>
                <a:lnTo>
                  <a:pt x="113" y="290"/>
                </a:lnTo>
                <a:cubicBezTo>
                  <a:pt x="115" y="288"/>
                  <a:pt x="116" y="285"/>
                  <a:pt x="116" y="282"/>
                </a:cubicBezTo>
                <a:cubicBezTo>
                  <a:pt x="116" y="282"/>
                  <a:pt x="116" y="282"/>
                  <a:pt x="116" y="281"/>
                </a:cubicBezTo>
                <a:cubicBezTo>
                  <a:pt x="116" y="278"/>
                  <a:pt x="115" y="276"/>
                  <a:pt x="113" y="273"/>
                </a:cubicBezTo>
                <a:lnTo>
                  <a:pt x="113" y="273"/>
                </a:lnTo>
                <a:lnTo>
                  <a:pt x="29" y="190"/>
                </a:lnTo>
                <a:lnTo>
                  <a:pt x="181" y="38"/>
                </a:lnTo>
                <a:lnTo>
                  <a:pt x="264" y="122"/>
                </a:lnTo>
                <a:cubicBezTo>
                  <a:pt x="267" y="124"/>
                  <a:pt x="270" y="125"/>
                  <a:pt x="273" y="125"/>
                </a:cubicBezTo>
                <a:cubicBezTo>
                  <a:pt x="276" y="125"/>
                  <a:pt x="279" y="124"/>
                  <a:pt x="281" y="122"/>
                </a:cubicBezTo>
                <a:cubicBezTo>
                  <a:pt x="296" y="107"/>
                  <a:pt x="317" y="102"/>
                  <a:pt x="337" y="109"/>
                </a:cubicBezTo>
                <a:lnTo>
                  <a:pt x="234" y="212"/>
                </a:lnTo>
                <a:cubicBezTo>
                  <a:pt x="212" y="234"/>
                  <a:pt x="212" y="269"/>
                  <a:pt x="234" y="290"/>
                </a:cubicBezTo>
                <a:cubicBezTo>
                  <a:pt x="255" y="312"/>
                  <a:pt x="290" y="312"/>
                  <a:pt x="312" y="290"/>
                </a:cubicBezTo>
                <a:lnTo>
                  <a:pt x="388" y="214"/>
                </a:lnTo>
                <a:lnTo>
                  <a:pt x="602" y="429"/>
                </a:lnTo>
                <a:cubicBezTo>
                  <a:pt x="608" y="434"/>
                  <a:pt x="611" y="442"/>
                  <a:pt x="611" y="451"/>
                </a:cubicBezTo>
                <a:cubicBezTo>
                  <a:pt x="611" y="459"/>
                  <a:pt x="608" y="467"/>
                  <a:pt x="602" y="473"/>
                </a:cubicBezTo>
                <a:close/>
                <a:moveTo>
                  <a:pt x="610" y="266"/>
                </a:moveTo>
                <a:cubicBezTo>
                  <a:pt x="608" y="268"/>
                  <a:pt x="606" y="271"/>
                  <a:pt x="606" y="274"/>
                </a:cubicBezTo>
                <a:cubicBezTo>
                  <a:pt x="606" y="277"/>
                  <a:pt x="608" y="280"/>
                  <a:pt x="610" y="283"/>
                </a:cubicBezTo>
                <a:lnTo>
                  <a:pt x="618" y="290"/>
                </a:lnTo>
                <a:cubicBezTo>
                  <a:pt x="638" y="311"/>
                  <a:pt x="638" y="345"/>
                  <a:pt x="618" y="365"/>
                </a:cubicBezTo>
                <a:lnTo>
                  <a:pt x="595" y="388"/>
                </a:lnTo>
                <a:lnTo>
                  <a:pt x="405" y="197"/>
                </a:lnTo>
                <a:lnTo>
                  <a:pt x="427" y="175"/>
                </a:lnTo>
                <a:cubicBezTo>
                  <a:pt x="432" y="171"/>
                  <a:pt x="432" y="163"/>
                  <a:pt x="427" y="158"/>
                </a:cubicBezTo>
                <a:cubicBezTo>
                  <a:pt x="423" y="154"/>
                  <a:pt x="415" y="154"/>
                  <a:pt x="410" y="158"/>
                </a:cubicBezTo>
                <a:lnTo>
                  <a:pt x="380" y="189"/>
                </a:lnTo>
                <a:lnTo>
                  <a:pt x="380" y="189"/>
                </a:lnTo>
                <a:lnTo>
                  <a:pt x="380" y="189"/>
                </a:lnTo>
                <a:lnTo>
                  <a:pt x="295" y="273"/>
                </a:lnTo>
                <a:cubicBezTo>
                  <a:pt x="283" y="285"/>
                  <a:pt x="263" y="285"/>
                  <a:pt x="251" y="273"/>
                </a:cubicBezTo>
                <a:cubicBezTo>
                  <a:pt x="245" y="268"/>
                  <a:pt x="242" y="260"/>
                  <a:pt x="242" y="251"/>
                </a:cubicBezTo>
                <a:cubicBezTo>
                  <a:pt x="242" y="243"/>
                  <a:pt x="245" y="235"/>
                  <a:pt x="251" y="229"/>
                </a:cubicBezTo>
                <a:lnTo>
                  <a:pt x="366" y="114"/>
                </a:lnTo>
                <a:cubicBezTo>
                  <a:pt x="387" y="93"/>
                  <a:pt x="420" y="93"/>
                  <a:pt x="441" y="114"/>
                </a:cubicBezTo>
                <a:lnTo>
                  <a:pt x="456" y="129"/>
                </a:lnTo>
                <a:cubicBezTo>
                  <a:pt x="461" y="134"/>
                  <a:pt x="468" y="134"/>
                  <a:pt x="473" y="129"/>
                </a:cubicBezTo>
                <a:cubicBezTo>
                  <a:pt x="477" y="125"/>
                  <a:pt x="478" y="117"/>
                  <a:pt x="473" y="112"/>
                </a:cubicBezTo>
                <a:lnTo>
                  <a:pt x="467" y="105"/>
                </a:lnTo>
                <a:lnTo>
                  <a:pt x="542" y="30"/>
                </a:lnTo>
                <a:lnTo>
                  <a:pt x="693" y="182"/>
                </a:lnTo>
                <a:lnTo>
                  <a:pt x="610" y="266"/>
                </a:lnTo>
                <a:close/>
              </a:path>
            </a:pathLst>
          </a:custGeom>
          <a:solidFill>
            <a:schemeClr val="bg2"/>
          </a:solidFill>
          <a:ln>
            <a:noFill/>
          </a:ln>
          <a:effectLst/>
        </p:spPr>
        <p:txBody>
          <a:bodyPr wrap="none" anchor="ctr"/>
          <a:lstStyle/>
          <a:p>
            <a:endParaRPr lang="en-US">
              <a:solidFill>
                <a:schemeClr val="bg2"/>
              </a:solidFill>
            </a:endParaRPr>
          </a:p>
        </p:txBody>
      </p:sp>
      <p:grpSp>
        <p:nvGrpSpPr>
          <p:cNvPr id="8" name="Group 7">
            <a:extLst>
              <a:ext uri="{FF2B5EF4-FFF2-40B4-BE49-F238E27FC236}">
                <a16:creationId xmlns:a16="http://schemas.microsoft.com/office/drawing/2014/main" id="{20B465F3-5FAA-F98B-44E1-E27EAFCF2C4A}"/>
              </a:ext>
            </a:extLst>
          </p:cNvPr>
          <p:cNvGrpSpPr/>
          <p:nvPr/>
        </p:nvGrpSpPr>
        <p:grpSpPr>
          <a:xfrm>
            <a:off x="9927166" y="2391202"/>
            <a:ext cx="667188" cy="654968"/>
            <a:chOff x="4319032" y="2079165"/>
            <a:chExt cx="692029" cy="679354"/>
          </a:xfrm>
          <a:solidFill>
            <a:schemeClr val="bg2"/>
          </a:solidFill>
        </p:grpSpPr>
        <p:sp>
          <p:nvSpPr>
            <p:cNvPr id="10" name="Freeform 222">
              <a:extLst>
                <a:ext uri="{FF2B5EF4-FFF2-40B4-BE49-F238E27FC236}">
                  <a16:creationId xmlns:a16="http://schemas.microsoft.com/office/drawing/2014/main" id="{8F99F849-E3F5-A153-2FEC-A127FF26A731}"/>
                </a:ext>
              </a:extLst>
            </p:cNvPr>
            <p:cNvSpPr>
              <a:spLocks noChangeArrowheads="1"/>
            </p:cNvSpPr>
            <p:nvPr/>
          </p:nvSpPr>
          <p:spPr bwMode="auto">
            <a:xfrm>
              <a:off x="4319032" y="2079165"/>
              <a:ext cx="692029" cy="679354"/>
            </a:xfrm>
            <a:custGeom>
              <a:avLst/>
              <a:gdLst>
                <a:gd name="T0" fmla="*/ 20 w 1203"/>
                <a:gd name="T1" fmla="*/ 1122 h 1183"/>
                <a:gd name="T2" fmla="*/ 195 w 1203"/>
                <a:gd name="T3" fmla="*/ 1122 h 1183"/>
                <a:gd name="T4" fmla="*/ 315 w 1203"/>
                <a:gd name="T5" fmla="*/ 1144 h 1183"/>
                <a:gd name="T6" fmla="*/ 414 w 1203"/>
                <a:gd name="T7" fmla="*/ 1181 h 1183"/>
                <a:gd name="T8" fmla="*/ 421 w 1203"/>
                <a:gd name="T9" fmla="*/ 1182 h 1183"/>
                <a:gd name="T10" fmla="*/ 1182 w 1203"/>
                <a:gd name="T11" fmla="*/ 1182 h 1183"/>
                <a:gd name="T12" fmla="*/ 1202 w 1203"/>
                <a:gd name="T13" fmla="*/ 1162 h 1183"/>
                <a:gd name="T14" fmla="*/ 1202 w 1203"/>
                <a:gd name="T15" fmla="*/ 80 h 1183"/>
                <a:gd name="T16" fmla="*/ 1182 w 1203"/>
                <a:gd name="T17" fmla="*/ 60 h 1183"/>
                <a:gd name="T18" fmla="*/ 425 w 1203"/>
                <a:gd name="T19" fmla="*/ 60 h 1183"/>
                <a:gd name="T20" fmla="*/ 357 w 1203"/>
                <a:gd name="T21" fmla="*/ 31 h 1183"/>
                <a:gd name="T22" fmla="*/ 207 w 1203"/>
                <a:gd name="T23" fmla="*/ 0 h 1183"/>
                <a:gd name="T24" fmla="*/ 20 w 1203"/>
                <a:gd name="T25" fmla="*/ 0 h 1183"/>
                <a:gd name="T26" fmla="*/ 0 w 1203"/>
                <a:gd name="T27" fmla="*/ 20 h 1183"/>
                <a:gd name="T28" fmla="*/ 0 w 1203"/>
                <a:gd name="T29" fmla="*/ 1102 h 1183"/>
                <a:gd name="T30" fmla="*/ 20 w 1203"/>
                <a:gd name="T31" fmla="*/ 1122 h 1183"/>
                <a:gd name="T32" fmla="*/ 441 w 1203"/>
                <a:gd name="T33" fmla="*/ 180 h 1183"/>
                <a:gd name="T34" fmla="*/ 1082 w 1203"/>
                <a:gd name="T35" fmla="*/ 180 h 1183"/>
                <a:gd name="T36" fmla="*/ 1082 w 1203"/>
                <a:gd name="T37" fmla="*/ 1062 h 1183"/>
                <a:gd name="T38" fmla="*/ 441 w 1203"/>
                <a:gd name="T39" fmla="*/ 1062 h 1183"/>
                <a:gd name="T40" fmla="*/ 441 w 1203"/>
                <a:gd name="T41" fmla="*/ 180 h 1183"/>
                <a:gd name="T42" fmla="*/ 441 w 1203"/>
                <a:gd name="T43" fmla="*/ 1102 h 1183"/>
                <a:gd name="T44" fmla="*/ 1102 w 1203"/>
                <a:gd name="T45" fmla="*/ 1102 h 1183"/>
                <a:gd name="T46" fmla="*/ 1122 w 1203"/>
                <a:gd name="T47" fmla="*/ 1082 h 1183"/>
                <a:gd name="T48" fmla="*/ 1122 w 1203"/>
                <a:gd name="T49" fmla="*/ 160 h 1183"/>
                <a:gd name="T50" fmla="*/ 1102 w 1203"/>
                <a:gd name="T51" fmla="*/ 140 h 1183"/>
                <a:gd name="T52" fmla="*/ 441 w 1203"/>
                <a:gd name="T53" fmla="*/ 140 h 1183"/>
                <a:gd name="T54" fmla="*/ 441 w 1203"/>
                <a:gd name="T55" fmla="*/ 100 h 1183"/>
                <a:gd name="T56" fmla="*/ 1162 w 1203"/>
                <a:gd name="T57" fmla="*/ 100 h 1183"/>
                <a:gd name="T58" fmla="*/ 1162 w 1203"/>
                <a:gd name="T59" fmla="*/ 1142 h 1183"/>
                <a:gd name="T60" fmla="*/ 441 w 1203"/>
                <a:gd name="T61" fmla="*/ 1142 h 1183"/>
                <a:gd name="T62" fmla="*/ 441 w 1203"/>
                <a:gd name="T63" fmla="*/ 1102 h 1183"/>
                <a:gd name="T64" fmla="*/ 401 w 1203"/>
                <a:gd name="T65" fmla="*/ 1051 h 1183"/>
                <a:gd name="T66" fmla="*/ 372 w 1203"/>
                <a:gd name="T67" fmla="*/ 1039 h 1183"/>
                <a:gd name="T68" fmla="*/ 190 w 1203"/>
                <a:gd name="T69" fmla="*/ 1002 h 1183"/>
                <a:gd name="T70" fmla="*/ 120 w 1203"/>
                <a:gd name="T71" fmla="*/ 1002 h 1183"/>
                <a:gd name="T72" fmla="*/ 120 w 1203"/>
                <a:gd name="T73" fmla="*/ 120 h 1183"/>
                <a:gd name="T74" fmla="*/ 190 w 1203"/>
                <a:gd name="T75" fmla="*/ 120 h 1183"/>
                <a:gd name="T76" fmla="*/ 356 w 1203"/>
                <a:gd name="T77" fmla="*/ 154 h 1183"/>
                <a:gd name="T78" fmla="*/ 401 w 1203"/>
                <a:gd name="T79" fmla="*/ 174 h 1183"/>
                <a:gd name="T80" fmla="*/ 401 w 1203"/>
                <a:gd name="T81" fmla="*/ 1051 h 1183"/>
                <a:gd name="T82" fmla="*/ 207 w 1203"/>
                <a:gd name="T83" fmla="*/ 40 h 1183"/>
                <a:gd name="T84" fmla="*/ 341 w 1203"/>
                <a:gd name="T85" fmla="*/ 68 h 1183"/>
                <a:gd name="T86" fmla="*/ 401 w 1203"/>
                <a:gd name="T87" fmla="*/ 93 h 1183"/>
                <a:gd name="T88" fmla="*/ 401 w 1203"/>
                <a:gd name="T89" fmla="*/ 130 h 1183"/>
                <a:gd name="T90" fmla="*/ 372 w 1203"/>
                <a:gd name="T91" fmla="*/ 117 h 1183"/>
                <a:gd name="T92" fmla="*/ 190 w 1203"/>
                <a:gd name="T93" fmla="*/ 80 h 1183"/>
                <a:gd name="T94" fmla="*/ 100 w 1203"/>
                <a:gd name="T95" fmla="*/ 80 h 1183"/>
                <a:gd name="T96" fmla="*/ 80 w 1203"/>
                <a:gd name="T97" fmla="*/ 100 h 1183"/>
                <a:gd name="T98" fmla="*/ 80 w 1203"/>
                <a:gd name="T99" fmla="*/ 1022 h 1183"/>
                <a:gd name="T100" fmla="*/ 100 w 1203"/>
                <a:gd name="T101" fmla="*/ 1042 h 1183"/>
                <a:gd name="T102" fmla="*/ 190 w 1203"/>
                <a:gd name="T103" fmla="*/ 1042 h 1183"/>
                <a:gd name="T104" fmla="*/ 356 w 1203"/>
                <a:gd name="T105" fmla="*/ 1076 h 1183"/>
                <a:gd name="T106" fmla="*/ 401 w 1203"/>
                <a:gd name="T107" fmla="*/ 1095 h 1183"/>
                <a:gd name="T108" fmla="*/ 401 w 1203"/>
                <a:gd name="T109" fmla="*/ 1133 h 1183"/>
                <a:gd name="T110" fmla="*/ 329 w 1203"/>
                <a:gd name="T111" fmla="*/ 1106 h 1183"/>
                <a:gd name="T112" fmla="*/ 195 w 1203"/>
                <a:gd name="T113" fmla="*/ 1082 h 1183"/>
                <a:gd name="T114" fmla="*/ 40 w 1203"/>
                <a:gd name="T115" fmla="*/ 1082 h 1183"/>
                <a:gd name="T116" fmla="*/ 40 w 1203"/>
                <a:gd name="T117" fmla="*/ 40 h 1183"/>
                <a:gd name="T118" fmla="*/ 207 w 1203"/>
                <a:gd name="T119" fmla="*/ 4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3" h="1183">
                  <a:moveTo>
                    <a:pt x="20" y="1122"/>
                  </a:moveTo>
                  <a:lnTo>
                    <a:pt x="195" y="1122"/>
                  </a:lnTo>
                  <a:cubicBezTo>
                    <a:pt x="236" y="1122"/>
                    <a:pt x="277" y="1129"/>
                    <a:pt x="315" y="1144"/>
                  </a:cubicBezTo>
                  <a:lnTo>
                    <a:pt x="414" y="1181"/>
                  </a:lnTo>
                  <a:cubicBezTo>
                    <a:pt x="416" y="1182"/>
                    <a:pt x="419" y="1182"/>
                    <a:pt x="421" y="1182"/>
                  </a:cubicBezTo>
                  <a:lnTo>
                    <a:pt x="1182" y="1182"/>
                  </a:lnTo>
                  <a:cubicBezTo>
                    <a:pt x="1193" y="1182"/>
                    <a:pt x="1202" y="1173"/>
                    <a:pt x="1202" y="1162"/>
                  </a:cubicBezTo>
                  <a:lnTo>
                    <a:pt x="1202" y="80"/>
                  </a:lnTo>
                  <a:cubicBezTo>
                    <a:pt x="1202" y="69"/>
                    <a:pt x="1193" y="60"/>
                    <a:pt x="1182" y="60"/>
                  </a:cubicBezTo>
                  <a:lnTo>
                    <a:pt x="425" y="60"/>
                  </a:lnTo>
                  <a:lnTo>
                    <a:pt x="357" y="31"/>
                  </a:lnTo>
                  <a:cubicBezTo>
                    <a:pt x="309" y="10"/>
                    <a:pt x="258" y="0"/>
                    <a:pt x="207" y="0"/>
                  </a:cubicBezTo>
                  <a:lnTo>
                    <a:pt x="20" y="0"/>
                  </a:lnTo>
                  <a:cubicBezTo>
                    <a:pt x="9" y="0"/>
                    <a:pt x="0" y="9"/>
                    <a:pt x="0" y="20"/>
                  </a:cubicBezTo>
                  <a:lnTo>
                    <a:pt x="0" y="1102"/>
                  </a:lnTo>
                  <a:cubicBezTo>
                    <a:pt x="0" y="1113"/>
                    <a:pt x="9" y="1122"/>
                    <a:pt x="20" y="1122"/>
                  </a:cubicBezTo>
                  <a:close/>
                  <a:moveTo>
                    <a:pt x="441" y="180"/>
                  </a:moveTo>
                  <a:lnTo>
                    <a:pt x="1082" y="180"/>
                  </a:lnTo>
                  <a:lnTo>
                    <a:pt x="1082" y="1062"/>
                  </a:lnTo>
                  <a:lnTo>
                    <a:pt x="441" y="1062"/>
                  </a:lnTo>
                  <a:lnTo>
                    <a:pt x="441" y="180"/>
                  </a:lnTo>
                  <a:close/>
                  <a:moveTo>
                    <a:pt x="441" y="1102"/>
                  </a:moveTo>
                  <a:lnTo>
                    <a:pt x="1102" y="1102"/>
                  </a:lnTo>
                  <a:cubicBezTo>
                    <a:pt x="1113" y="1102"/>
                    <a:pt x="1122" y="1093"/>
                    <a:pt x="1122" y="1082"/>
                  </a:cubicBezTo>
                  <a:lnTo>
                    <a:pt x="1122" y="160"/>
                  </a:lnTo>
                  <a:cubicBezTo>
                    <a:pt x="1122" y="149"/>
                    <a:pt x="1113" y="140"/>
                    <a:pt x="1102" y="140"/>
                  </a:cubicBezTo>
                  <a:lnTo>
                    <a:pt x="441" y="140"/>
                  </a:lnTo>
                  <a:lnTo>
                    <a:pt x="441" y="100"/>
                  </a:lnTo>
                  <a:lnTo>
                    <a:pt x="1162" y="100"/>
                  </a:lnTo>
                  <a:lnTo>
                    <a:pt x="1162" y="1142"/>
                  </a:lnTo>
                  <a:lnTo>
                    <a:pt x="441" y="1142"/>
                  </a:lnTo>
                  <a:lnTo>
                    <a:pt x="441" y="1102"/>
                  </a:lnTo>
                  <a:close/>
                  <a:moveTo>
                    <a:pt x="401" y="1051"/>
                  </a:moveTo>
                  <a:lnTo>
                    <a:pt x="372" y="1039"/>
                  </a:lnTo>
                  <a:cubicBezTo>
                    <a:pt x="314" y="1014"/>
                    <a:pt x="253" y="1002"/>
                    <a:pt x="190" y="1002"/>
                  </a:cubicBezTo>
                  <a:lnTo>
                    <a:pt x="120" y="1002"/>
                  </a:lnTo>
                  <a:lnTo>
                    <a:pt x="120" y="120"/>
                  </a:lnTo>
                  <a:lnTo>
                    <a:pt x="190" y="120"/>
                  </a:lnTo>
                  <a:cubicBezTo>
                    <a:pt x="247" y="120"/>
                    <a:pt x="304" y="132"/>
                    <a:pt x="356" y="154"/>
                  </a:cubicBezTo>
                  <a:lnTo>
                    <a:pt x="401" y="174"/>
                  </a:lnTo>
                  <a:lnTo>
                    <a:pt x="401" y="1051"/>
                  </a:lnTo>
                  <a:close/>
                  <a:moveTo>
                    <a:pt x="207" y="40"/>
                  </a:moveTo>
                  <a:cubicBezTo>
                    <a:pt x="253" y="40"/>
                    <a:pt x="298" y="49"/>
                    <a:pt x="341" y="68"/>
                  </a:cubicBezTo>
                  <a:lnTo>
                    <a:pt x="401" y="93"/>
                  </a:lnTo>
                  <a:lnTo>
                    <a:pt x="401" y="130"/>
                  </a:lnTo>
                  <a:lnTo>
                    <a:pt x="372" y="117"/>
                  </a:lnTo>
                  <a:cubicBezTo>
                    <a:pt x="314" y="93"/>
                    <a:pt x="253" y="80"/>
                    <a:pt x="190" y="80"/>
                  </a:cubicBezTo>
                  <a:lnTo>
                    <a:pt x="100" y="80"/>
                  </a:lnTo>
                  <a:cubicBezTo>
                    <a:pt x="89" y="80"/>
                    <a:pt x="80" y="89"/>
                    <a:pt x="80" y="100"/>
                  </a:cubicBezTo>
                  <a:lnTo>
                    <a:pt x="80" y="1022"/>
                  </a:lnTo>
                  <a:cubicBezTo>
                    <a:pt x="80" y="1033"/>
                    <a:pt x="89" y="1042"/>
                    <a:pt x="100" y="1042"/>
                  </a:cubicBezTo>
                  <a:lnTo>
                    <a:pt x="190" y="1042"/>
                  </a:lnTo>
                  <a:cubicBezTo>
                    <a:pt x="247" y="1042"/>
                    <a:pt x="304" y="1053"/>
                    <a:pt x="356" y="1076"/>
                  </a:cubicBezTo>
                  <a:lnTo>
                    <a:pt x="401" y="1095"/>
                  </a:lnTo>
                  <a:lnTo>
                    <a:pt x="401" y="1133"/>
                  </a:lnTo>
                  <a:lnTo>
                    <a:pt x="329" y="1106"/>
                  </a:lnTo>
                  <a:cubicBezTo>
                    <a:pt x="286" y="1090"/>
                    <a:pt x="241" y="1082"/>
                    <a:pt x="195" y="1082"/>
                  </a:cubicBezTo>
                  <a:lnTo>
                    <a:pt x="40" y="1082"/>
                  </a:lnTo>
                  <a:lnTo>
                    <a:pt x="40" y="40"/>
                  </a:lnTo>
                  <a:lnTo>
                    <a:pt x="207" y="40"/>
                  </a:lnTo>
                  <a:close/>
                </a:path>
              </a:pathLst>
            </a:custGeom>
            <a:grpFill/>
            <a:ln>
              <a:noFill/>
            </a:ln>
            <a:effectLst/>
          </p:spPr>
          <p:txBody>
            <a:bodyPr wrap="none" anchor="ctr"/>
            <a:lstStyle/>
            <a:p>
              <a:endParaRPr lang="en-US"/>
            </a:p>
          </p:txBody>
        </p:sp>
        <p:sp>
          <p:nvSpPr>
            <p:cNvPr id="11" name="Freeform 223">
              <a:extLst>
                <a:ext uri="{FF2B5EF4-FFF2-40B4-BE49-F238E27FC236}">
                  <a16:creationId xmlns:a16="http://schemas.microsoft.com/office/drawing/2014/main" id="{4DFF215A-C6ED-62B8-5D4D-609658C1F2DF}"/>
                </a:ext>
              </a:extLst>
            </p:cNvPr>
            <p:cNvSpPr>
              <a:spLocks noChangeArrowheads="1"/>
            </p:cNvSpPr>
            <p:nvPr/>
          </p:nvSpPr>
          <p:spPr bwMode="auto">
            <a:xfrm>
              <a:off x="4613081" y="2223653"/>
              <a:ext cx="286445" cy="354886"/>
            </a:xfrm>
            <a:custGeom>
              <a:avLst/>
              <a:gdLst>
                <a:gd name="T0" fmla="*/ 486 w 498"/>
                <a:gd name="T1" fmla="*/ 329 h 619"/>
                <a:gd name="T2" fmla="*/ 429 w 498"/>
                <a:gd name="T3" fmla="*/ 272 h 619"/>
                <a:gd name="T4" fmla="*/ 429 w 498"/>
                <a:gd name="T5" fmla="*/ 209 h 619"/>
                <a:gd name="T6" fmla="*/ 409 w 498"/>
                <a:gd name="T7" fmla="*/ 189 h 619"/>
                <a:gd name="T8" fmla="*/ 269 w 498"/>
                <a:gd name="T9" fmla="*/ 189 h 619"/>
                <a:gd name="T10" fmla="*/ 269 w 498"/>
                <a:gd name="T11" fmla="*/ 166 h 619"/>
                <a:gd name="T12" fmla="*/ 326 w 498"/>
                <a:gd name="T13" fmla="*/ 68 h 619"/>
                <a:gd name="T14" fmla="*/ 229 w 498"/>
                <a:gd name="T15" fmla="*/ 11 h 619"/>
                <a:gd name="T16" fmla="*/ 171 w 498"/>
                <a:gd name="T17" fmla="*/ 108 h 619"/>
                <a:gd name="T18" fmla="*/ 229 w 498"/>
                <a:gd name="T19" fmla="*/ 166 h 619"/>
                <a:gd name="T20" fmla="*/ 229 w 498"/>
                <a:gd name="T21" fmla="*/ 189 h 619"/>
                <a:gd name="T22" fmla="*/ 88 w 498"/>
                <a:gd name="T23" fmla="*/ 189 h 619"/>
                <a:gd name="T24" fmla="*/ 68 w 498"/>
                <a:gd name="T25" fmla="*/ 209 h 619"/>
                <a:gd name="T26" fmla="*/ 68 w 498"/>
                <a:gd name="T27" fmla="*/ 272 h 619"/>
                <a:gd name="T28" fmla="*/ 11 w 498"/>
                <a:gd name="T29" fmla="*/ 369 h 619"/>
                <a:gd name="T30" fmla="*/ 68 w 498"/>
                <a:gd name="T31" fmla="*/ 426 h 619"/>
                <a:gd name="T32" fmla="*/ 68 w 498"/>
                <a:gd name="T33" fmla="*/ 529 h 619"/>
                <a:gd name="T34" fmla="*/ 88 w 498"/>
                <a:gd name="T35" fmla="*/ 549 h 619"/>
                <a:gd name="T36" fmla="*/ 171 w 498"/>
                <a:gd name="T37" fmla="*/ 549 h 619"/>
                <a:gd name="T38" fmla="*/ 269 w 498"/>
                <a:gd name="T39" fmla="*/ 607 h 619"/>
                <a:gd name="T40" fmla="*/ 326 w 498"/>
                <a:gd name="T41" fmla="*/ 509 h 619"/>
                <a:gd name="T42" fmla="*/ 229 w 498"/>
                <a:gd name="T43" fmla="*/ 452 h 619"/>
                <a:gd name="T44" fmla="*/ 171 w 498"/>
                <a:gd name="T45" fmla="*/ 509 h 619"/>
                <a:gd name="T46" fmla="*/ 108 w 498"/>
                <a:gd name="T47" fmla="*/ 509 h 619"/>
                <a:gd name="T48" fmla="*/ 108 w 498"/>
                <a:gd name="T49" fmla="*/ 426 h 619"/>
                <a:gd name="T50" fmla="*/ 166 w 498"/>
                <a:gd name="T51" fmla="*/ 329 h 619"/>
                <a:gd name="T52" fmla="*/ 108 w 498"/>
                <a:gd name="T53" fmla="*/ 272 h 619"/>
                <a:gd name="T54" fmla="*/ 108 w 498"/>
                <a:gd name="T55" fmla="*/ 229 h 619"/>
                <a:gd name="T56" fmla="*/ 389 w 498"/>
                <a:gd name="T57" fmla="*/ 229 h 619"/>
                <a:gd name="T58" fmla="*/ 389 w 498"/>
                <a:gd name="T59" fmla="*/ 272 h 619"/>
                <a:gd name="T60" fmla="*/ 331 w 498"/>
                <a:gd name="T61" fmla="*/ 369 h 619"/>
                <a:gd name="T62" fmla="*/ 429 w 498"/>
                <a:gd name="T63" fmla="*/ 427 h 619"/>
                <a:gd name="T64" fmla="*/ 486 w 498"/>
                <a:gd name="T65" fmla="*/ 329 h 619"/>
                <a:gd name="T66" fmla="*/ 249 w 498"/>
                <a:gd name="T67" fmla="*/ 489 h 619"/>
                <a:gd name="T68" fmla="*/ 289 w 498"/>
                <a:gd name="T69" fmla="*/ 529 h 619"/>
                <a:gd name="T70" fmla="*/ 249 w 498"/>
                <a:gd name="T71" fmla="*/ 569 h 619"/>
                <a:gd name="T72" fmla="*/ 208 w 498"/>
                <a:gd name="T73" fmla="*/ 529 h 619"/>
                <a:gd name="T74" fmla="*/ 249 w 498"/>
                <a:gd name="T75" fmla="*/ 489 h 619"/>
                <a:gd name="T76" fmla="*/ 128 w 498"/>
                <a:gd name="T77" fmla="*/ 349 h 619"/>
                <a:gd name="T78" fmla="*/ 88 w 498"/>
                <a:gd name="T79" fmla="*/ 389 h 619"/>
                <a:gd name="T80" fmla="*/ 48 w 498"/>
                <a:gd name="T81" fmla="*/ 349 h 619"/>
                <a:gd name="T82" fmla="*/ 88 w 498"/>
                <a:gd name="T83" fmla="*/ 309 h 619"/>
                <a:gd name="T84" fmla="*/ 128 w 498"/>
                <a:gd name="T85" fmla="*/ 349 h 619"/>
                <a:gd name="T86" fmla="*/ 208 w 498"/>
                <a:gd name="T87" fmla="*/ 89 h 619"/>
                <a:gd name="T88" fmla="*/ 249 w 498"/>
                <a:gd name="T89" fmla="*/ 49 h 619"/>
                <a:gd name="T90" fmla="*/ 289 w 498"/>
                <a:gd name="T91" fmla="*/ 89 h 619"/>
                <a:gd name="T92" fmla="*/ 249 w 498"/>
                <a:gd name="T93" fmla="*/ 129 h 619"/>
                <a:gd name="T94" fmla="*/ 208 w 498"/>
                <a:gd name="T95" fmla="*/ 89 h 619"/>
                <a:gd name="T96" fmla="*/ 409 w 498"/>
                <a:gd name="T97" fmla="*/ 389 h 619"/>
                <a:gd name="T98" fmla="*/ 369 w 498"/>
                <a:gd name="T99" fmla="*/ 349 h 619"/>
                <a:gd name="T100" fmla="*/ 409 w 498"/>
                <a:gd name="T101" fmla="*/ 309 h 619"/>
                <a:gd name="T102" fmla="*/ 449 w 498"/>
                <a:gd name="T103" fmla="*/ 349 h 619"/>
                <a:gd name="T104" fmla="*/ 409 w 498"/>
                <a:gd name="T105" fmla="*/ 38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619">
                  <a:moveTo>
                    <a:pt x="486" y="329"/>
                  </a:moveTo>
                  <a:cubicBezTo>
                    <a:pt x="479" y="301"/>
                    <a:pt x="457" y="279"/>
                    <a:pt x="429" y="272"/>
                  </a:cubicBezTo>
                  <a:lnTo>
                    <a:pt x="429" y="209"/>
                  </a:lnTo>
                  <a:cubicBezTo>
                    <a:pt x="429" y="198"/>
                    <a:pt x="420" y="189"/>
                    <a:pt x="409" y="189"/>
                  </a:cubicBezTo>
                  <a:lnTo>
                    <a:pt x="269" y="189"/>
                  </a:lnTo>
                  <a:lnTo>
                    <a:pt x="269" y="166"/>
                  </a:lnTo>
                  <a:cubicBezTo>
                    <a:pt x="311" y="155"/>
                    <a:pt x="337" y="111"/>
                    <a:pt x="326" y="68"/>
                  </a:cubicBezTo>
                  <a:cubicBezTo>
                    <a:pt x="315" y="25"/>
                    <a:pt x="271" y="0"/>
                    <a:pt x="229" y="11"/>
                  </a:cubicBezTo>
                  <a:cubicBezTo>
                    <a:pt x="186" y="22"/>
                    <a:pt x="160" y="66"/>
                    <a:pt x="171" y="108"/>
                  </a:cubicBezTo>
                  <a:cubicBezTo>
                    <a:pt x="178" y="137"/>
                    <a:pt x="200" y="159"/>
                    <a:pt x="229" y="166"/>
                  </a:cubicBezTo>
                  <a:lnTo>
                    <a:pt x="229" y="189"/>
                  </a:lnTo>
                  <a:lnTo>
                    <a:pt x="88" y="189"/>
                  </a:lnTo>
                  <a:cubicBezTo>
                    <a:pt x="77" y="189"/>
                    <a:pt x="68" y="198"/>
                    <a:pt x="68" y="209"/>
                  </a:cubicBezTo>
                  <a:lnTo>
                    <a:pt x="68" y="272"/>
                  </a:lnTo>
                  <a:cubicBezTo>
                    <a:pt x="26" y="283"/>
                    <a:pt x="0" y="326"/>
                    <a:pt x="11" y="369"/>
                  </a:cubicBezTo>
                  <a:cubicBezTo>
                    <a:pt x="18" y="397"/>
                    <a:pt x="40" y="419"/>
                    <a:pt x="68" y="426"/>
                  </a:cubicBezTo>
                  <a:lnTo>
                    <a:pt x="68" y="529"/>
                  </a:lnTo>
                  <a:cubicBezTo>
                    <a:pt x="68" y="540"/>
                    <a:pt x="77" y="549"/>
                    <a:pt x="88" y="549"/>
                  </a:cubicBezTo>
                  <a:lnTo>
                    <a:pt x="171" y="549"/>
                  </a:lnTo>
                  <a:cubicBezTo>
                    <a:pt x="182" y="592"/>
                    <a:pt x="226" y="618"/>
                    <a:pt x="269" y="607"/>
                  </a:cubicBezTo>
                  <a:cubicBezTo>
                    <a:pt x="312" y="596"/>
                    <a:pt x="337" y="552"/>
                    <a:pt x="326" y="509"/>
                  </a:cubicBezTo>
                  <a:cubicBezTo>
                    <a:pt x="315" y="466"/>
                    <a:pt x="272" y="441"/>
                    <a:pt x="229" y="452"/>
                  </a:cubicBezTo>
                  <a:cubicBezTo>
                    <a:pt x="201" y="459"/>
                    <a:pt x="179" y="481"/>
                    <a:pt x="171" y="509"/>
                  </a:cubicBezTo>
                  <a:lnTo>
                    <a:pt x="108" y="509"/>
                  </a:lnTo>
                  <a:lnTo>
                    <a:pt x="108" y="426"/>
                  </a:lnTo>
                  <a:cubicBezTo>
                    <a:pt x="151" y="416"/>
                    <a:pt x="177" y="372"/>
                    <a:pt x="166" y="329"/>
                  </a:cubicBezTo>
                  <a:cubicBezTo>
                    <a:pt x="159" y="301"/>
                    <a:pt x="137" y="279"/>
                    <a:pt x="108" y="272"/>
                  </a:cubicBezTo>
                  <a:lnTo>
                    <a:pt x="108" y="229"/>
                  </a:lnTo>
                  <a:lnTo>
                    <a:pt x="389" y="229"/>
                  </a:lnTo>
                  <a:lnTo>
                    <a:pt x="389" y="272"/>
                  </a:lnTo>
                  <a:cubicBezTo>
                    <a:pt x="346" y="283"/>
                    <a:pt x="320" y="327"/>
                    <a:pt x="331" y="369"/>
                  </a:cubicBezTo>
                  <a:cubicBezTo>
                    <a:pt x="342" y="412"/>
                    <a:pt x="386" y="438"/>
                    <a:pt x="429" y="427"/>
                  </a:cubicBezTo>
                  <a:cubicBezTo>
                    <a:pt x="472" y="416"/>
                    <a:pt x="497" y="372"/>
                    <a:pt x="486" y="329"/>
                  </a:cubicBezTo>
                  <a:close/>
                  <a:moveTo>
                    <a:pt x="249" y="489"/>
                  </a:moveTo>
                  <a:cubicBezTo>
                    <a:pt x="271" y="489"/>
                    <a:pt x="289" y="507"/>
                    <a:pt x="289" y="529"/>
                  </a:cubicBezTo>
                  <a:cubicBezTo>
                    <a:pt x="289" y="551"/>
                    <a:pt x="271" y="569"/>
                    <a:pt x="249" y="569"/>
                  </a:cubicBezTo>
                  <a:cubicBezTo>
                    <a:pt x="226" y="569"/>
                    <a:pt x="208" y="551"/>
                    <a:pt x="208" y="529"/>
                  </a:cubicBezTo>
                  <a:cubicBezTo>
                    <a:pt x="208" y="507"/>
                    <a:pt x="226" y="489"/>
                    <a:pt x="249" y="489"/>
                  </a:cubicBezTo>
                  <a:close/>
                  <a:moveTo>
                    <a:pt x="128" y="349"/>
                  </a:moveTo>
                  <a:cubicBezTo>
                    <a:pt x="128" y="371"/>
                    <a:pt x="110" y="389"/>
                    <a:pt x="88" y="389"/>
                  </a:cubicBezTo>
                  <a:cubicBezTo>
                    <a:pt x="66" y="389"/>
                    <a:pt x="48" y="371"/>
                    <a:pt x="48" y="349"/>
                  </a:cubicBezTo>
                  <a:cubicBezTo>
                    <a:pt x="48" y="327"/>
                    <a:pt x="66" y="309"/>
                    <a:pt x="88" y="309"/>
                  </a:cubicBezTo>
                  <a:cubicBezTo>
                    <a:pt x="110" y="309"/>
                    <a:pt x="128" y="327"/>
                    <a:pt x="128" y="349"/>
                  </a:cubicBezTo>
                  <a:close/>
                  <a:moveTo>
                    <a:pt x="208" y="89"/>
                  </a:moveTo>
                  <a:cubicBezTo>
                    <a:pt x="208" y="67"/>
                    <a:pt x="226" y="49"/>
                    <a:pt x="249" y="49"/>
                  </a:cubicBezTo>
                  <a:cubicBezTo>
                    <a:pt x="271" y="49"/>
                    <a:pt x="289" y="67"/>
                    <a:pt x="289" y="89"/>
                  </a:cubicBezTo>
                  <a:cubicBezTo>
                    <a:pt x="289" y="111"/>
                    <a:pt x="271" y="129"/>
                    <a:pt x="249" y="129"/>
                  </a:cubicBezTo>
                  <a:cubicBezTo>
                    <a:pt x="226" y="129"/>
                    <a:pt x="208" y="111"/>
                    <a:pt x="208" y="89"/>
                  </a:cubicBezTo>
                  <a:close/>
                  <a:moveTo>
                    <a:pt x="409" y="389"/>
                  </a:moveTo>
                  <a:cubicBezTo>
                    <a:pt x="387" y="389"/>
                    <a:pt x="369" y="371"/>
                    <a:pt x="369" y="349"/>
                  </a:cubicBezTo>
                  <a:cubicBezTo>
                    <a:pt x="369" y="327"/>
                    <a:pt x="387" y="309"/>
                    <a:pt x="409" y="309"/>
                  </a:cubicBezTo>
                  <a:cubicBezTo>
                    <a:pt x="431" y="309"/>
                    <a:pt x="449" y="327"/>
                    <a:pt x="449" y="349"/>
                  </a:cubicBezTo>
                  <a:cubicBezTo>
                    <a:pt x="449" y="371"/>
                    <a:pt x="431" y="389"/>
                    <a:pt x="409" y="389"/>
                  </a:cubicBezTo>
                  <a:close/>
                </a:path>
              </a:pathLst>
            </a:custGeom>
            <a:grpFill/>
            <a:ln>
              <a:noFill/>
            </a:ln>
            <a:effectLst/>
          </p:spPr>
          <p:txBody>
            <a:bodyPr wrap="none" anchor="ctr"/>
            <a:lstStyle/>
            <a:p>
              <a:endParaRPr lang="en-US"/>
            </a:p>
          </p:txBody>
        </p:sp>
        <p:sp>
          <p:nvSpPr>
            <p:cNvPr id="12" name="Freeform 224">
              <a:extLst>
                <a:ext uri="{FF2B5EF4-FFF2-40B4-BE49-F238E27FC236}">
                  <a16:creationId xmlns:a16="http://schemas.microsoft.com/office/drawing/2014/main" id="{578B5C2E-6E62-DBF4-AFDE-C3AC60A94DE1}"/>
                </a:ext>
              </a:extLst>
            </p:cNvPr>
            <p:cNvSpPr>
              <a:spLocks noChangeArrowheads="1"/>
            </p:cNvSpPr>
            <p:nvPr/>
          </p:nvSpPr>
          <p:spPr bwMode="auto">
            <a:xfrm>
              <a:off x="4826013" y="2515168"/>
              <a:ext cx="22815" cy="22813"/>
            </a:xfrm>
            <a:custGeom>
              <a:avLst/>
              <a:gdLst>
                <a:gd name="T0" fmla="*/ 20 w 41"/>
                <a:gd name="T1" fmla="*/ 40 h 41"/>
                <a:gd name="T2" fmla="*/ 0 w 41"/>
                <a:gd name="T3" fmla="*/ 40 h 41"/>
                <a:gd name="T4" fmla="*/ 0 w 41"/>
                <a:gd name="T5" fmla="*/ 0 h 41"/>
                <a:gd name="T6" fmla="*/ 40 w 41"/>
                <a:gd name="T7" fmla="*/ 0 h 41"/>
                <a:gd name="T8" fmla="*/ 40 w 41"/>
                <a:gd name="T9" fmla="*/ 40 h 41"/>
                <a:gd name="T10" fmla="*/ 20 w 41"/>
                <a:gd name="T11" fmla="*/ 40 h 41"/>
              </a:gdLst>
              <a:ahLst/>
              <a:cxnLst>
                <a:cxn ang="0">
                  <a:pos x="T0" y="T1"/>
                </a:cxn>
                <a:cxn ang="0">
                  <a:pos x="T2" y="T3"/>
                </a:cxn>
                <a:cxn ang="0">
                  <a:pos x="T4" y="T5"/>
                </a:cxn>
                <a:cxn ang="0">
                  <a:pos x="T6" y="T7"/>
                </a:cxn>
                <a:cxn ang="0">
                  <a:pos x="T8" y="T9"/>
                </a:cxn>
                <a:cxn ang="0">
                  <a:pos x="T10" y="T11"/>
                </a:cxn>
              </a:cxnLst>
              <a:rect l="0" t="0" r="r" b="b"/>
              <a:pathLst>
                <a:path w="41" h="41">
                  <a:moveTo>
                    <a:pt x="20" y="40"/>
                  </a:moveTo>
                  <a:lnTo>
                    <a:pt x="0" y="40"/>
                  </a:lnTo>
                  <a:lnTo>
                    <a:pt x="0" y="0"/>
                  </a:lnTo>
                  <a:lnTo>
                    <a:pt x="40" y="0"/>
                  </a:lnTo>
                  <a:lnTo>
                    <a:pt x="40" y="40"/>
                  </a:lnTo>
                  <a:lnTo>
                    <a:pt x="20" y="40"/>
                  </a:lnTo>
                </a:path>
              </a:pathLst>
            </a:custGeom>
            <a:grpFill/>
            <a:ln>
              <a:noFill/>
            </a:ln>
            <a:effectLst/>
          </p:spPr>
          <p:txBody>
            <a:bodyPr wrap="none" anchor="ctr"/>
            <a:lstStyle/>
            <a:p>
              <a:endParaRPr lang="en-US"/>
            </a:p>
          </p:txBody>
        </p:sp>
        <p:sp>
          <p:nvSpPr>
            <p:cNvPr id="13" name="Freeform 225">
              <a:extLst>
                <a:ext uri="{FF2B5EF4-FFF2-40B4-BE49-F238E27FC236}">
                  <a16:creationId xmlns:a16="http://schemas.microsoft.com/office/drawing/2014/main" id="{8633FCA4-0C4A-4CC5-8614-F52BEAC3A064}"/>
                </a:ext>
              </a:extLst>
            </p:cNvPr>
            <p:cNvSpPr>
              <a:spLocks noChangeArrowheads="1"/>
            </p:cNvSpPr>
            <p:nvPr/>
          </p:nvSpPr>
          <p:spPr bwMode="auto">
            <a:xfrm>
              <a:off x="4871641" y="2515168"/>
              <a:ext cx="22815" cy="22813"/>
            </a:xfrm>
            <a:custGeom>
              <a:avLst/>
              <a:gdLst>
                <a:gd name="T0" fmla="*/ 20 w 41"/>
                <a:gd name="T1" fmla="*/ 40 h 41"/>
                <a:gd name="T2" fmla="*/ 0 w 41"/>
                <a:gd name="T3" fmla="*/ 40 h 41"/>
                <a:gd name="T4" fmla="*/ 0 w 41"/>
                <a:gd name="T5" fmla="*/ 0 h 41"/>
                <a:gd name="T6" fmla="*/ 40 w 41"/>
                <a:gd name="T7" fmla="*/ 0 h 41"/>
                <a:gd name="T8" fmla="*/ 40 w 41"/>
                <a:gd name="T9" fmla="*/ 40 h 41"/>
                <a:gd name="T10" fmla="*/ 20 w 41"/>
                <a:gd name="T11" fmla="*/ 40 h 41"/>
              </a:gdLst>
              <a:ahLst/>
              <a:cxnLst>
                <a:cxn ang="0">
                  <a:pos x="T0" y="T1"/>
                </a:cxn>
                <a:cxn ang="0">
                  <a:pos x="T2" y="T3"/>
                </a:cxn>
                <a:cxn ang="0">
                  <a:pos x="T4" y="T5"/>
                </a:cxn>
                <a:cxn ang="0">
                  <a:pos x="T6" y="T7"/>
                </a:cxn>
                <a:cxn ang="0">
                  <a:pos x="T8" y="T9"/>
                </a:cxn>
                <a:cxn ang="0">
                  <a:pos x="T10" y="T11"/>
                </a:cxn>
              </a:cxnLst>
              <a:rect l="0" t="0" r="r" b="b"/>
              <a:pathLst>
                <a:path w="41" h="41">
                  <a:moveTo>
                    <a:pt x="20" y="40"/>
                  </a:moveTo>
                  <a:lnTo>
                    <a:pt x="0" y="40"/>
                  </a:lnTo>
                  <a:lnTo>
                    <a:pt x="0" y="0"/>
                  </a:lnTo>
                  <a:lnTo>
                    <a:pt x="40" y="0"/>
                  </a:lnTo>
                  <a:lnTo>
                    <a:pt x="40" y="40"/>
                  </a:lnTo>
                  <a:lnTo>
                    <a:pt x="20" y="40"/>
                  </a:lnTo>
                </a:path>
              </a:pathLst>
            </a:custGeom>
            <a:grpFill/>
            <a:ln>
              <a:noFill/>
            </a:ln>
            <a:effectLst/>
          </p:spPr>
          <p:txBody>
            <a:bodyPr wrap="none" anchor="ctr"/>
            <a:lstStyle/>
            <a:p>
              <a:endParaRPr lang="en-US"/>
            </a:p>
          </p:txBody>
        </p:sp>
        <p:sp>
          <p:nvSpPr>
            <p:cNvPr id="14" name="Freeform 226">
              <a:extLst>
                <a:ext uri="{FF2B5EF4-FFF2-40B4-BE49-F238E27FC236}">
                  <a16:creationId xmlns:a16="http://schemas.microsoft.com/office/drawing/2014/main" id="{C942D995-0CF3-6B36-34D3-499324A8E059}"/>
                </a:ext>
              </a:extLst>
            </p:cNvPr>
            <p:cNvSpPr>
              <a:spLocks noChangeArrowheads="1"/>
            </p:cNvSpPr>
            <p:nvPr/>
          </p:nvSpPr>
          <p:spPr bwMode="auto">
            <a:xfrm>
              <a:off x="4653639" y="2608959"/>
              <a:ext cx="22815" cy="22815"/>
            </a:xfrm>
            <a:custGeom>
              <a:avLst/>
              <a:gdLst>
                <a:gd name="T0" fmla="*/ 20 w 41"/>
                <a:gd name="T1" fmla="*/ 40 h 41"/>
                <a:gd name="T2" fmla="*/ 0 w 41"/>
                <a:gd name="T3" fmla="*/ 40 h 41"/>
                <a:gd name="T4" fmla="*/ 0 w 41"/>
                <a:gd name="T5" fmla="*/ 0 h 41"/>
                <a:gd name="T6" fmla="*/ 40 w 41"/>
                <a:gd name="T7" fmla="*/ 0 h 41"/>
                <a:gd name="T8" fmla="*/ 40 w 41"/>
                <a:gd name="T9" fmla="*/ 40 h 41"/>
                <a:gd name="T10" fmla="*/ 20 w 41"/>
                <a:gd name="T11" fmla="*/ 40 h 41"/>
              </a:gdLst>
              <a:ahLst/>
              <a:cxnLst>
                <a:cxn ang="0">
                  <a:pos x="T0" y="T1"/>
                </a:cxn>
                <a:cxn ang="0">
                  <a:pos x="T2" y="T3"/>
                </a:cxn>
                <a:cxn ang="0">
                  <a:pos x="T4" y="T5"/>
                </a:cxn>
                <a:cxn ang="0">
                  <a:pos x="T6" y="T7"/>
                </a:cxn>
                <a:cxn ang="0">
                  <a:pos x="T8" y="T9"/>
                </a:cxn>
                <a:cxn ang="0">
                  <a:pos x="T10" y="T11"/>
                </a:cxn>
              </a:cxnLst>
              <a:rect l="0" t="0" r="r" b="b"/>
              <a:pathLst>
                <a:path w="41" h="41">
                  <a:moveTo>
                    <a:pt x="20" y="40"/>
                  </a:moveTo>
                  <a:lnTo>
                    <a:pt x="0" y="40"/>
                  </a:lnTo>
                  <a:lnTo>
                    <a:pt x="0" y="0"/>
                  </a:lnTo>
                  <a:lnTo>
                    <a:pt x="40" y="0"/>
                  </a:lnTo>
                  <a:lnTo>
                    <a:pt x="40" y="40"/>
                  </a:lnTo>
                  <a:lnTo>
                    <a:pt x="20" y="40"/>
                  </a:lnTo>
                </a:path>
              </a:pathLst>
            </a:custGeom>
            <a:grpFill/>
            <a:ln>
              <a:noFill/>
            </a:ln>
            <a:effectLst/>
          </p:spPr>
          <p:txBody>
            <a:bodyPr wrap="none" anchor="ctr"/>
            <a:lstStyle/>
            <a:p>
              <a:endParaRPr lang="en-US"/>
            </a:p>
          </p:txBody>
        </p:sp>
        <p:sp>
          <p:nvSpPr>
            <p:cNvPr id="15" name="Freeform 227">
              <a:extLst>
                <a:ext uri="{FF2B5EF4-FFF2-40B4-BE49-F238E27FC236}">
                  <a16:creationId xmlns:a16="http://schemas.microsoft.com/office/drawing/2014/main" id="{0BB51229-B7BA-6CEB-252D-F93FAC44EB88}"/>
                </a:ext>
              </a:extLst>
            </p:cNvPr>
            <p:cNvSpPr>
              <a:spLocks noChangeArrowheads="1"/>
            </p:cNvSpPr>
            <p:nvPr/>
          </p:nvSpPr>
          <p:spPr bwMode="auto">
            <a:xfrm>
              <a:off x="4653639" y="2563330"/>
              <a:ext cx="22815" cy="25349"/>
            </a:xfrm>
            <a:custGeom>
              <a:avLst/>
              <a:gdLst>
                <a:gd name="T0" fmla="*/ 20 w 41"/>
                <a:gd name="T1" fmla="*/ 41 h 42"/>
                <a:gd name="T2" fmla="*/ 0 w 41"/>
                <a:gd name="T3" fmla="*/ 41 h 42"/>
                <a:gd name="T4" fmla="*/ 0 w 41"/>
                <a:gd name="T5" fmla="*/ 0 h 42"/>
                <a:gd name="T6" fmla="*/ 40 w 41"/>
                <a:gd name="T7" fmla="*/ 0 h 42"/>
                <a:gd name="T8" fmla="*/ 40 w 41"/>
                <a:gd name="T9" fmla="*/ 41 h 42"/>
                <a:gd name="T10" fmla="*/ 20 w 41"/>
                <a:gd name="T11" fmla="*/ 41 h 42"/>
              </a:gdLst>
              <a:ahLst/>
              <a:cxnLst>
                <a:cxn ang="0">
                  <a:pos x="T0" y="T1"/>
                </a:cxn>
                <a:cxn ang="0">
                  <a:pos x="T2" y="T3"/>
                </a:cxn>
                <a:cxn ang="0">
                  <a:pos x="T4" y="T5"/>
                </a:cxn>
                <a:cxn ang="0">
                  <a:pos x="T6" y="T7"/>
                </a:cxn>
                <a:cxn ang="0">
                  <a:pos x="T8" y="T9"/>
                </a:cxn>
                <a:cxn ang="0">
                  <a:pos x="T10" y="T11"/>
                </a:cxn>
              </a:cxnLst>
              <a:rect l="0" t="0" r="r" b="b"/>
              <a:pathLst>
                <a:path w="41" h="42">
                  <a:moveTo>
                    <a:pt x="20" y="41"/>
                  </a:moveTo>
                  <a:lnTo>
                    <a:pt x="0" y="41"/>
                  </a:lnTo>
                  <a:lnTo>
                    <a:pt x="0" y="0"/>
                  </a:lnTo>
                  <a:lnTo>
                    <a:pt x="40" y="0"/>
                  </a:lnTo>
                  <a:lnTo>
                    <a:pt x="40" y="41"/>
                  </a:lnTo>
                  <a:lnTo>
                    <a:pt x="20" y="41"/>
                  </a:lnTo>
                </a:path>
              </a:pathLst>
            </a:custGeom>
            <a:grpFill/>
            <a:ln>
              <a:noFill/>
            </a:ln>
            <a:effectLst/>
          </p:spPr>
          <p:txBody>
            <a:bodyPr wrap="none" anchor="ctr"/>
            <a:lstStyle/>
            <a:p>
              <a:endParaRPr lang="en-US"/>
            </a:p>
          </p:txBody>
        </p:sp>
      </p:grpSp>
      <p:grpSp>
        <p:nvGrpSpPr>
          <p:cNvPr id="16" name="Group 15">
            <a:extLst>
              <a:ext uri="{FF2B5EF4-FFF2-40B4-BE49-F238E27FC236}">
                <a16:creationId xmlns:a16="http://schemas.microsoft.com/office/drawing/2014/main" id="{B9D3A044-AB86-3AA8-FA74-B7450A8E8CD2}"/>
              </a:ext>
            </a:extLst>
          </p:cNvPr>
          <p:cNvGrpSpPr/>
          <p:nvPr/>
        </p:nvGrpSpPr>
        <p:grpSpPr>
          <a:xfrm>
            <a:off x="1705177" y="2367982"/>
            <a:ext cx="544991" cy="667187"/>
            <a:chOff x="3140303" y="3082986"/>
            <a:chExt cx="565283" cy="692028"/>
          </a:xfrm>
          <a:solidFill>
            <a:schemeClr val="bg2"/>
          </a:solidFill>
        </p:grpSpPr>
        <p:sp>
          <p:nvSpPr>
            <p:cNvPr id="17" name="Freeform 247">
              <a:extLst>
                <a:ext uri="{FF2B5EF4-FFF2-40B4-BE49-F238E27FC236}">
                  <a16:creationId xmlns:a16="http://schemas.microsoft.com/office/drawing/2014/main" id="{4A585205-D414-DD3F-3AB4-1F7BE1B6C54B}"/>
                </a:ext>
              </a:extLst>
            </p:cNvPr>
            <p:cNvSpPr>
              <a:spLocks noChangeArrowheads="1"/>
            </p:cNvSpPr>
            <p:nvPr/>
          </p:nvSpPr>
          <p:spPr bwMode="auto">
            <a:xfrm>
              <a:off x="3140303" y="3082986"/>
              <a:ext cx="565283" cy="692028"/>
            </a:xfrm>
            <a:custGeom>
              <a:avLst/>
              <a:gdLst>
                <a:gd name="T0" fmla="*/ 100 w 983"/>
                <a:gd name="T1" fmla="*/ 0 h 1203"/>
                <a:gd name="T2" fmla="*/ 0 w 983"/>
                <a:gd name="T3" fmla="*/ 1102 h 1203"/>
                <a:gd name="T4" fmla="*/ 621 w 983"/>
                <a:gd name="T5" fmla="*/ 1202 h 1203"/>
                <a:gd name="T6" fmla="*/ 721 w 983"/>
                <a:gd name="T7" fmla="*/ 721 h 1203"/>
                <a:gd name="T8" fmla="*/ 982 w 983"/>
                <a:gd name="T9" fmla="*/ 621 h 1203"/>
                <a:gd name="T10" fmla="*/ 881 w 983"/>
                <a:gd name="T11" fmla="*/ 400 h 1203"/>
                <a:gd name="T12" fmla="*/ 721 w 983"/>
                <a:gd name="T13" fmla="*/ 100 h 1203"/>
                <a:gd name="T14" fmla="*/ 621 w 983"/>
                <a:gd name="T15" fmla="*/ 1162 h 1203"/>
                <a:gd name="T16" fmla="*/ 40 w 983"/>
                <a:gd name="T17" fmla="*/ 1102 h 1203"/>
                <a:gd name="T18" fmla="*/ 100 w 983"/>
                <a:gd name="T19" fmla="*/ 40 h 1203"/>
                <a:gd name="T20" fmla="*/ 681 w 983"/>
                <a:gd name="T21" fmla="*/ 100 h 1203"/>
                <a:gd name="T22" fmla="*/ 641 w 983"/>
                <a:gd name="T23" fmla="*/ 400 h 1203"/>
                <a:gd name="T24" fmla="*/ 581 w 983"/>
                <a:gd name="T25" fmla="*/ 80 h 1203"/>
                <a:gd name="T26" fmla="*/ 495 w 983"/>
                <a:gd name="T27" fmla="*/ 98 h 1203"/>
                <a:gd name="T28" fmla="*/ 464 w 983"/>
                <a:gd name="T29" fmla="*/ 120 h 1203"/>
                <a:gd name="T30" fmla="*/ 243 w 983"/>
                <a:gd name="T31" fmla="*/ 114 h 1203"/>
                <a:gd name="T32" fmla="*/ 184 w 983"/>
                <a:gd name="T33" fmla="*/ 80 h 1203"/>
                <a:gd name="T34" fmla="*/ 80 w 983"/>
                <a:gd name="T35" fmla="*/ 140 h 1203"/>
                <a:gd name="T36" fmla="*/ 140 w 983"/>
                <a:gd name="T37" fmla="*/ 1122 h 1203"/>
                <a:gd name="T38" fmla="*/ 641 w 983"/>
                <a:gd name="T39" fmla="*/ 1062 h 1203"/>
                <a:gd name="T40" fmla="*/ 681 w 983"/>
                <a:gd name="T41" fmla="*/ 721 h 1203"/>
                <a:gd name="T42" fmla="*/ 621 w 983"/>
                <a:gd name="T43" fmla="*/ 1162 h 1203"/>
                <a:gd name="T44" fmla="*/ 416 w 983"/>
                <a:gd name="T45" fmla="*/ 834 h 1203"/>
                <a:gd name="T46" fmla="*/ 601 w 983"/>
                <a:gd name="T47" fmla="*/ 721 h 1203"/>
                <a:gd name="T48" fmla="*/ 581 w 983"/>
                <a:gd name="T49" fmla="*/ 1082 h 1203"/>
                <a:gd name="T50" fmla="*/ 120 w 983"/>
                <a:gd name="T51" fmla="*/ 1062 h 1203"/>
                <a:gd name="T52" fmla="*/ 140 w 983"/>
                <a:gd name="T53" fmla="*/ 120 h 1203"/>
                <a:gd name="T54" fmla="*/ 198 w 983"/>
                <a:gd name="T55" fmla="*/ 126 h 1203"/>
                <a:gd name="T56" fmla="*/ 257 w 983"/>
                <a:gd name="T57" fmla="*/ 160 h 1203"/>
                <a:gd name="T58" fmla="*/ 507 w 983"/>
                <a:gd name="T59" fmla="*/ 142 h 1203"/>
                <a:gd name="T60" fmla="*/ 537 w 983"/>
                <a:gd name="T61" fmla="*/ 120 h 1203"/>
                <a:gd name="T62" fmla="*/ 601 w 983"/>
                <a:gd name="T63" fmla="*/ 140 h 1203"/>
                <a:gd name="T64" fmla="*/ 481 w 983"/>
                <a:gd name="T65" fmla="*/ 400 h 1203"/>
                <a:gd name="T66" fmla="*/ 381 w 983"/>
                <a:gd name="T67" fmla="*/ 821 h 1203"/>
                <a:gd name="T68" fmla="*/ 881 w 983"/>
                <a:gd name="T69" fmla="*/ 441 h 1203"/>
                <a:gd name="T70" fmla="*/ 941 w 983"/>
                <a:gd name="T71" fmla="*/ 621 h 1203"/>
                <a:gd name="T72" fmla="*/ 504 w 983"/>
                <a:gd name="T73" fmla="*/ 681 h 1203"/>
                <a:gd name="T74" fmla="*/ 421 w 983"/>
                <a:gd name="T75" fmla="*/ 767 h 1203"/>
                <a:gd name="T76" fmla="*/ 481 w 983"/>
                <a:gd name="T77" fmla="*/ 441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3" h="1203">
                  <a:moveTo>
                    <a:pt x="621" y="0"/>
                  </a:moveTo>
                  <a:lnTo>
                    <a:pt x="100" y="0"/>
                  </a:lnTo>
                  <a:cubicBezTo>
                    <a:pt x="45" y="0"/>
                    <a:pt x="0" y="45"/>
                    <a:pt x="0" y="100"/>
                  </a:cubicBezTo>
                  <a:lnTo>
                    <a:pt x="0" y="1102"/>
                  </a:lnTo>
                  <a:cubicBezTo>
                    <a:pt x="0" y="1157"/>
                    <a:pt x="45" y="1202"/>
                    <a:pt x="100" y="1202"/>
                  </a:cubicBezTo>
                  <a:lnTo>
                    <a:pt x="621" y="1202"/>
                  </a:lnTo>
                  <a:cubicBezTo>
                    <a:pt x="676" y="1202"/>
                    <a:pt x="721" y="1157"/>
                    <a:pt x="721" y="1102"/>
                  </a:cubicBezTo>
                  <a:lnTo>
                    <a:pt x="721" y="721"/>
                  </a:lnTo>
                  <a:lnTo>
                    <a:pt x="881" y="721"/>
                  </a:lnTo>
                  <a:cubicBezTo>
                    <a:pt x="937" y="721"/>
                    <a:pt x="981" y="676"/>
                    <a:pt x="982" y="621"/>
                  </a:cubicBezTo>
                  <a:lnTo>
                    <a:pt x="982" y="501"/>
                  </a:lnTo>
                  <a:cubicBezTo>
                    <a:pt x="981" y="445"/>
                    <a:pt x="937" y="401"/>
                    <a:pt x="881" y="400"/>
                  </a:cubicBezTo>
                  <a:lnTo>
                    <a:pt x="721" y="400"/>
                  </a:lnTo>
                  <a:lnTo>
                    <a:pt x="721" y="100"/>
                  </a:lnTo>
                  <a:cubicBezTo>
                    <a:pt x="721" y="45"/>
                    <a:pt x="676" y="0"/>
                    <a:pt x="621" y="0"/>
                  </a:cubicBezTo>
                  <a:close/>
                  <a:moveTo>
                    <a:pt x="621" y="1162"/>
                  </a:moveTo>
                  <a:lnTo>
                    <a:pt x="100" y="1162"/>
                  </a:lnTo>
                  <a:cubicBezTo>
                    <a:pt x="67" y="1162"/>
                    <a:pt x="40" y="1135"/>
                    <a:pt x="40" y="1102"/>
                  </a:cubicBezTo>
                  <a:lnTo>
                    <a:pt x="40" y="100"/>
                  </a:lnTo>
                  <a:cubicBezTo>
                    <a:pt x="40" y="67"/>
                    <a:pt x="67" y="40"/>
                    <a:pt x="100" y="40"/>
                  </a:cubicBezTo>
                  <a:lnTo>
                    <a:pt x="621" y="40"/>
                  </a:lnTo>
                  <a:cubicBezTo>
                    <a:pt x="654" y="40"/>
                    <a:pt x="681" y="67"/>
                    <a:pt x="681" y="100"/>
                  </a:cubicBezTo>
                  <a:lnTo>
                    <a:pt x="681" y="400"/>
                  </a:lnTo>
                  <a:lnTo>
                    <a:pt x="641" y="400"/>
                  </a:lnTo>
                  <a:lnTo>
                    <a:pt x="641" y="140"/>
                  </a:lnTo>
                  <a:cubicBezTo>
                    <a:pt x="641" y="107"/>
                    <a:pt x="614" y="80"/>
                    <a:pt x="581" y="80"/>
                  </a:cubicBezTo>
                  <a:lnTo>
                    <a:pt x="537" y="80"/>
                  </a:lnTo>
                  <a:cubicBezTo>
                    <a:pt x="521" y="80"/>
                    <a:pt x="506" y="86"/>
                    <a:pt x="495" y="98"/>
                  </a:cubicBezTo>
                  <a:lnTo>
                    <a:pt x="478" y="114"/>
                  </a:lnTo>
                  <a:cubicBezTo>
                    <a:pt x="474" y="118"/>
                    <a:pt x="469" y="120"/>
                    <a:pt x="464" y="120"/>
                  </a:cubicBezTo>
                  <a:lnTo>
                    <a:pt x="257" y="120"/>
                  </a:lnTo>
                  <a:cubicBezTo>
                    <a:pt x="252" y="120"/>
                    <a:pt x="246" y="118"/>
                    <a:pt x="243" y="114"/>
                  </a:cubicBezTo>
                  <a:lnTo>
                    <a:pt x="226" y="98"/>
                  </a:lnTo>
                  <a:cubicBezTo>
                    <a:pt x="215" y="86"/>
                    <a:pt x="200" y="80"/>
                    <a:pt x="184" y="80"/>
                  </a:cubicBezTo>
                  <a:lnTo>
                    <a:pt x="140" y="80"/>
                  </a:lnTo>
                  <a:cubicBezTo>
                    <a:pt x="107" y="80"/>
                    <a:pt x="80" y="107"/>
                    <a:pt x="80" y="140"/>
                  </a:cubicBezTo>
                  <a:lnTo>
                    <a:pt x="80" y="1062"/>
                  </a:lnTo>
                  <a:cubicBezTo>
                    <a:pt x="80" y="1095"/>
                    <a:pt x="107" y="1122"/>
                    <a:pt x="140" y="1122"/>
                  </a:cubicBezTo>
                  <a:lnTo>
                    <a:pt x="581" y="1122"/>
                  </a:lnTo>
                  <a:cubicBezTo>
                    <a:pt x="614" y="1122"/>
                    <a:pt x="641" y="1095"/>
                    <a:pt x="641" y="1062"/>
                  </a:cubicBezTo>
                  <a:lnTo>
                    <a:pt x="641" y="721"/>
                  </a:lnTo>
                  <a:lnTo>
                    <a:pt x="681" y="721"/>
                  </a:lnTo>
                  <a:lnTo>
                    <a:pt x="681" y="1102"/>
                  </a:lnTo>
                  <a:cubicBezTo>
                    <a:pt x="681" y="1135"/>
                    <a:pt x="654" y="1162"/>
                    <a:pt x="621" y="1162"/>
                  </a:cubicBezTo>
                  <a:close/>
                  <a:moveTo>
                    <a:pt x="394" y="840"/>
                  </a:moveTo>
                  <a:cubicBezTo>
                    <a:pt x="402" y="843"/>
                    <a:pt x="410" y="841"/>
                    <a:pt x="416" y="834"/>
                  </a:cubicBezTo>
                  <a:lnTo>
                    <a:pt x="513" y="721"/>
                  </a:lnTo>
                  <a:lnTo>
                    <a:pt x="601" y="721"/>
                  </a:lnTo>
                  <a:lnTo>
                    <a:pt x="601" y="1062"/>
                  </a:lnTo>
                  <a:cubicBezTo>
                    <a:pt x="601" y="1073"/>
                    <a:pt x="592" y="1082"/>
                    <a:pt x="581" y="1082"/>
                  </a:cubicBezTo>
                  <a:lnTo>
                    <a:pt x="140" y="1082"/>
                  </a:lnTo>
                  <a:cubicBezTo>
                    <a:pt x="129" y="1082"/>
                    <a:pt x="120" y="1073"/>
                    <a:pt x="120" y="1062"/>
                  </a:cubicBezTo>
                  <a:lnTo>
                    <a:pt x="120" y="140"/>
                  </a:lnTo>
                  <a:cubicBezTo>
                    <a:pt x="120" y="129"/>
                    <a:pt x="129" y="120"/>
                    <a:pt x="140" y="120"/>
                  </a:cubicBezTo>
                  <a:lnTo>
                    <a:pt x="184" y="120"/>
                  </a:lnTo>
                  <a:cubicBezTo>
                    <a:pt x="189" y="120"/>
                    <a:pt x="194" y="122"/>
                    <a:pt x="198" y="126"/>
                  </a:cubicBezTo>
                  <a:lnTo>
                    <a:pt x="214" y="142"/>
                  </a:lnTo>
                  <a:cubicBezTo>
                    <a:pt x="226" y="154"/>
                    <a:pt x="241" y="160"/>
                    <a:pt x="257" y="160"/>
                  </a:cubicBezTo>
                  <a:lnTo>
                    <a:pt x="464" y="160"/>
                  </a:lnTo>
                  <a:cubicBezTo>
                    <a:pt x="480" y="160"/>
                    <a:pt x="495" y="154"/>
                    <a:pt x="507" y="142"/>
                  </a:cubicBezTo>
                  <a:lnTo>
                    <a:pt x="523" y="126"/>
                  </a:lnTo>
                  <a:cubicBezTo>
                    <a:pt x="527" y="122"/>
                    <a:pt x="532" y="120"/>
                    <a:pt x="537" y="120"/>
                  </a:cubicBezTo>
                  <a:lnTo>
                    <a:pt x="581" y="120"/>
                  </a:lnTo>
                  <a:cubicBezTo>
                    <a:pt x="592" y="120"/>
                    <a:pt x="601" y="129"/>
                    <a:pt x="601" y="140"/>
                  </a:cubicBezTo>
                  <a:lnTo>
                    <a:pt x="601" y="400"/>
                  </a:lnTo>
                  <a:lnTo>
                    <a:pt x="481" y="400"/>
                  </a:lnTo>
                  <a:cubicBezTo>
                    <a:pt x="425" y="401"/>
                    <a:pt x="381" y="445"/>
                    <a:pt x="381" y="501"/>
                  </a:cubicBezTo>
                  <a:lnTo>
                    <a:pt x="381" y="821"/>
                  </a:lnTo>
                  <a:cubicBezTo>
                    <a:pt x="381" y="830"/>
                    <a:pt x="386" y="837"/>
                    <a:pt x="394" y="840"/>
                  </a:cubicBezTo>
                  <a:close/>
                  <a:moveTo>
                    <a:pt x="881" y="441"/>
                  </a:moveTo>
                  <a:cubicBezTo>
                    <a:pt x="915" y="441"/>
                    <a:pt x="941" y="467"/>
                    <a:pt x="941" y="501"/>
                  </a:cubicBezTo>
                  <a:lnTo>
                    <a:pt x="941" y="621"/>
                  </a:lnTo>
                  <a:cubicBezTo>
                    <a:pt x="941" y="654"/>
                    <a:pt x="915" y="681"/>
                    <a:pt x="881" y="681"/>
                  </a:cubicBezTo>
                  <a:lnTo>
                    <a:pt x="504" y="681"/>
                  </a:lnTo>
                  <a:cubicBezTo>
                    <a:pt x="498" y="681"/>
                    <a:pt x="492" y="683"/>
                    <a:pt x="488" y="688"/>
                  </a:cubicBezTo>
                  <a:lnTo>
                    <a:pt x="421" y="767"/>
                  </a:lnTo>
                  <a:lnTo>
                    <a:pt x="421" y="501"/>
                  </a:lnTo>
                  <a:cubicBezTo>
                    <a:pt x="421" y="467"/>
                    <a:pt x="448" y="441"/>
                    <a:pt x="481" y="441"/>
                  </a:cubicBezTo>
                  <a:lnTo>
                    <a:pt x="881" y="441"/>
                  </a:lnTo>
                  <a:close/>
                </a:path>
              </a:pathLst>
            </a:custGeom>
            <a:grpFill/>
            <a:ln>
              <a:noFill/>
            </a:ln>
            <a:effectLst/>
          </p:spPr>
          <p:txBody>
            <a:bodyPr wrap="none" anchor="ctr"/>
            <a:lstStyle/>
            <a:p>
              <a:endParaRPr lang="en-US"/>
            </a:p>
          </p:txBody>
        </p:sp>
        <p:sp>
          <p:nvSpPr>
            <p:cNvPr id="18" name="Freeform 248">
              <a:extLst>
                <a:ext uri="{FF2B5EF4-FFF2-40B4-BE49-F238E27FC236}">
                  <a16:creationId xmlns:a16="http://schemas.microsoft.com/office/drawing/2014/main" id="{8EA4BC8C-20B6-028A-44F1-1279D9DBE52E}"/>
                </a:ext>
              </a:extLst>
            </p:cNvPr>
            <p:cNvSpPr>
              <a:spLocks noChangeArrowheads="1"/>
            </p:cNvSpPr>
            <p:nvPr/>
          </p:nvSpPr>
          <p:spPr bwMode="auto">
            <a:xfrm>
              <a:off x="3588980" y="3371965"/>
              <a:ext cx="68443" cy="68442"/>
            </a:xfrm>
            <a:custGeom>
              <a:avLst/>
              <a:gdLst>
                <a:gd name="T0" fmla="*/ 60 w 121"/>
                <a:gd name="T1" fmla="*/ 120 h 121"/>
                <a:gd name="T2" fmla="*/ 120 w 121"/>
                <a:gd name="T3" fmla="*/ 60 h 121"/>
                <a:gd name="T4" fmla="*/ 60 w 121"/>
                <a:gd name="T5" fmla="*/ 0 h 121"/>
                <a:gd name="T6" fmla="*/ 0 w 121"/>
                <a:gd name="T7" fmla="*/ 60 h 121"/>
                <a:gd name="T8" fmla="*/ 60 w 121"/>
                <a:gd name="T9" fmla="*/ 120 h 121"/>
                <a:gd name="T10" fmla="*/ 60 w 121"/>
                <a:gd name="T11" fmla="*/ 40 h 121"/>
                <a:gd name="T12" fmla="*/ 80 w 121"/>
                <a:gd name="T13" fmla="*/ 60 h 121"/>
                <a:gd name="T14" fmla="*/ 60 w 121"/>
                <a:gd name="T15" fmla="*/ 80 h 121"/>
                <a:gd name="T16" fmla="*/ 40 w 121"/>
                <a:gd name="T17" fmla="*/ 60 h 121"/>
                <a:gd name="T18" fmla="*/ 60 w 121"/>
                <a:gd name="T19" fmla="*/ 4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120"/>
                  </a:moveTo>
                  <a:cubicBezTo>
                    <a:pt x="93" y="120"/>
                    <a:pt x="120" y="93"/>
                    <a:pt x="120" y="60"/>
                  </a:cubicBezTo>
                  <a:cubicBezTo>
                    <a:pt x="120" y="27"/>
                    <a:pt x="93" y="0"/>
                    <a:pt x="60" y="0"/>
                  </a:cubicBezTo>
                  <a:cubicBezTo>
                    <a:pt x="27" y="0"/>
                    <a:pt x="0" y="26"/>
                    <a:pt x="0" y="60"/>
                  </a:cubicBezTo>
                  <a:cubicBezTo>
                    <a:pt x="0" y="93"/>
                    <a:pt x="27" y="120"/>
                    <a:pt x="60" y="120"/>
                  </a:cubicBezTo>
                  <a:close/>
                  <a:moveTo>
                    <a:pt x="60" y="40"/>
                  </a:moveTo>
                  <a:cubicBezTo>
                    <a:pt x="71" y="40"/>
                    <a:pt x="80" y="49"/>
                    <a:pt x="80" y="60"/>
                  </a:cubicBezTo>
                  <a:cubicBezTo>
                    <a:pt x="80" y="71"/>
                    <a:pt x="71" y="80"/>
                    <a:pt x="60" y="80"/>
                  </a:cubicBezTo>
                  <a:cubicBezTo>
                    <a:pt x="49" y="80"/>
                    <a:pt x="40" y="71"/>
                    <a:pt x="40" y="60"/>
                  </a:cubicBezTo>
                  <a:cubicBezTo>
                    <a:pt x="40" y="49"/>
                    <a:pt x="49" y="40"/>
                    <a:pt x="60" y="40"/>
                  </a:cubicBezTo>
                  <a:close/>
                </a:path>
              </a:pathLst>
            </a:custGeom>
            <a:grpFill/>
            <a:ln>
              <a:noFill/>
            </a:ln>
            <a:effectLst/>
          </p:spPr>
          <p:txBody>
            <a:bodyPr wrap="none" anchor="ctr"/>
            <a:lstStyle/>
            <a:p>
              <a:endParaRPr lang="en-US"/>
            </a:p>
          </p:txBody>
        </p:sp>
        <p:sp>
          <p:nvSpPr>
            <p:cNvPr id="25" name="Freeform 249">
              <a:extLst>
                <a:ext uri="{FF2B5EF4-FFF2-40B4-BE49-F238E27FC236}">
                  <a16:creationId xmlns:a16="http://schemas.microsoft.com/office/drawing/2014/main" id="{3333110A-279E-1E33-429D-170BDD42A2E9}"/>
                </a:ext>
              </a:extLst>
            </p:cNvPr>
            <p:cNvSpPr>
              <a:spLocks noChangeArrowheads="1"/>
            </p:cNvSpPr>
            <p:nvPr/>
          </p:nvSpPr>
          <p:spPr bwMode="auto">
            <a:xfrm>
              <a:off x="3497724" y="3371965"/>
              <a:ext cx="68443" cy="68442"/>
            </a:xfrm>
            <a:custGeom>
              <a:avLst/>
              <a:gdLst>
                <a:gd name="T0" fmla="*/ 60 w 121"/>
                <a:gd name="T1" fmla="*/ 120 h 121"/>
                <a:gd name="T2" fmla="*/ 120 w 121"/>
                <a:gd name="T3" fmla="*/ 60 h 121"/>
                <a:gd name="T4" fmla="*/ 60 w 121"/>
                <a:gd name="T5" fmla="*/ 0 h 121"/>
                <a:gd name="T6" fmla="*/ 0 w 121"/>
                <a:gd name="T7" fmla="*/ 60 h 121"/>
                <a:gd name="T8" fmla="*/ 60 w 121"/>
                <a:gd name="T9" fmla="*/ 120 h 121"/>
                <a:gd name="T10" fmla="*/ 60 w 121"/>
                <a:gd name="T11" fmla="*/ 40 h 121"/>
                <a:gd name="T12" fmla="*/ 80 w 121"/>
                <a:gd name="T13" fmla="*/ 60 h 121"/>
                <a:gd name="T14" fmla="*/ 60 w 121"/>
                <a:gd name="T15" fmla="*/ 80 h 121"/>
                <a:gd name="T16" fmla="*/ 40 w 121"/>
                <a:gd name="T17" fmla="*/ 60 h 121"/>
                <a:gd name="T18" fmla="*/ 60 w 121"/>
                <a:gd name="T19" fmla="*/ 4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120"/>
                  </a:moveTo>
                  <a:cubicBezTo>
                    <a:pt x="93" y="120"/>
                    <a:pt x="120" y="93"/>
                    <a:pt x="120" y="60"/>
                  </a:cubicBezTo>
                  <a:cubicBezTo>
                    <a:pt x="120" y="27"/>
                    <a:pt x="93" y="0"/>
                    <a:pt x="60" y="0"/>
                  </a:cubicBezTo>
                  <a:cubicBezTo>
                    <a:pt x="27" y="0"/>
                    <a:pt x="0" y="26"/>
                    <a:pt x="0" y="60"/>
                  </a:cubicBezTo>
                  <a:cubicBezTo>
                    <a:pt x="0" y="93"/>
                    <a:pt x="27" y="120"/>
                    <a:pt x="60" y="120"/>
                  </a:cubicBezTo>
                  <a:close/>
                  <a:moveTo>
                    <a:pt x="60" y="40"/>
                  </a:moveTo>
                  <a:cubicBezTo>
                    <a:pt x="71" y="40"/>
                    <a:pt x="80" y="49"/>
                    <a:pt x="80" y="60"/>
                  </a:cubicBezTo>
                  <a:cubicBezTo>
                    <a:pt x="80" y="71"/>
                    <a:pt x="71" y="80"/>
                    <a:pt x="60" y="80"/>
                  </a:cubicBezTo>
                  <a:cubicBezTo>
                    <a:pt x="49" y="80"/>
                    <a:pt x="40" y="71"/>
                    <a:pt x="40" y="60"/>
                  </a:cubicBezTo>
                  <a:cubicBezTo>
                    <a:pt x="40" y="49"/>
                    <a:pt x="49" y="40"/>
                    <a:pt x="60" y="40"/>
                  </a:cubicBezTo>
                  <a:close/>
                </a:path>
              </a:pathLst>
            </a:custGeom>
            <a:grpFill/>
            <a:ln>
              <a:noFill/>
            </a:ln>
            <a:effectLst/>
          </p:spPr>
          <p:txBody>
            <a:bodyPr wrap="none" anchor="ctr"/>
            <a:lstStyle/>
            <a:p>
              <a:endParaRPr lang="en-US"/>
            </a:p>
          </p:txBody>
        </p:sp>
        <p:sp>
          <p:nvSpPr>
            <p:cNvPr id="26" name="Freeform 250">
              <a:extLst>
                <a:ext uri="{FF2B5EF4-FFF2-40B4-BE49-F238E27FC236}">
                  <a16:creationId xmlns:a16="http://schemas.microsoft.com/office/drawing/2014/main" id="{8639562A-823C-B3C5-DAE1-B3E8979FCCCF}"/>
                </a:ext>
              </a:extLst>
            </p:cNvPr>
            <p:cNvSpPr>
              <a:spLocks noChangeArrowheads="1"/>
            </p:cNvSpPr>
            <p:nvPr/>
          </p:nvSpPr>
          <p:spPr bwMode="auto">
            <a:xfrm>
              <a:off x="3406467" y="3371965"/>
              <a:ext cx="68443" cy="68442"/>
            </a:xfrm>
            <a:custGeom>
              <a:avLst/>
              <a:gdLst>
                <a:gd name="T0" fmla="*/ 0 w 121"/>
                <a:gd name="T1" fmla="*/ 60 h 121"/>
                <a:gd name="T2" fmla="*/ 60 w 121"/>
                <a:gd name="T3" fmla="*/ 120 h 121"/>
                <a:gd name="T4" fmla="*/ 120 w 121"/>
                <a:gd name="T5" fmla="*/ 60 h 121"/>
                <a:gd name="T6" fmla="*/ 60 w 121"/>
                <a:gd name="T7" fmla="*/ 0 h 121"/>
                <a:gd name="T8" fmla="*/ 0 w 121"/>
                <a:gd name="T9" fmla="*/ 60 h 121"/>
                <a:gd name="T10" fmla="*/ 60 w 121"/>
                <a:gd name="T11" fmla="*/ 40 h 121"/>
                <a:gd name="T12" fmla="*/ 80 w 121"/>
                <a:gd name="T13" fmla="*/ 60 h 121"/>
                <a:gd name="T14" fmla="*/ 60 w 121"/>
                <a:gd name="T15" fmla="*/ 80 h 121"/>
                <a:gd name="T16" fmla="*/ 40 w 121"/>
                <a:gd name="T17" fmla="*/ 60 h 121"/>
                <a:gd name="T18" fmla="*/ 60 w 121"/>
                <a:gd name="T19" fmla="*/ 4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0" y="60"/>
                  </a:moveTo>
                  <a:cubicBezTo>
                    <a:pt x="0" y="93"/>
                    <a:pt x="27" y="120"/>
                    <a:pt x="60" y="120"/>
                  </a:cubicBezTo>
                  <a:cubicBezTo>
                    <a:pt x="93" y="120"/>
                    <a:pt x="120" y="93"/>
                    <a:pt x="120" y="60"/>
                  </a:cubicBezTo>
                  <a:cubicBezTo>
                    <a:pt x="120" y="27"/>
                    <a:pt x="93" y="0"/>
                    <a:pt x="60" y="0"/>
                  </a:cubicBezTo>
                  <a:cubicBezTo>
                    <a:pt x="27" y="0"/>
                    <a:pt x="0" y="27"/>
                    <a:pt x="0" y="60"/>
                  </a:cubicBezTo>
                  <a:close/>
                  <a:moveTo>
                    <a:pt x="60" y="40"/>
                  </a:moveTo>
                  <a:cubicBezTo>
                    <a:pt x="71" y="40"/>
                    <a:pt x="80" y="49"/>
                    <a:pt x="80" y="60"/>
                  </a:cubicBezTo>
                  <a:cubicBezTo>
                    <a:pt x="80" y="71"/>
                    <a:pt x="71" y="80"/>
                    <a:pt x="60" y="80"/>
                  </a:cubicBezTo>
                  <a:cubicBezTo>
                    <a:pt x="49" y="80"/>
                    <a:pt x="40" y="71"/>
                    <a:pt x="40" y="60"/>
                  </a:cubicBezTo>
                  <a:cubicBezTo>
                    <a:pt x="40" y="49"/>
                    <a:pt x="49" y="40"/>
                    <a:pt x="60" y="40"/>
                  </a:cubicBezTo>
                  <a:close/>
                </a:path>
              </a:pathLst>
            </a:custGeom>
            <a:grpFill/>
            <a:ln>
              <a:noFill/>
            </a:ln>
            <a:effectLst/>
          </p:spPr>
          <p:txBody>
            <a:bodyPr wrap="none" anchor="ctr"/>
            <a:lstStyle/>
            <a:p>
              <a:endParaRPr lang="en-US"/>
            </a:p>
          </p:txBody>
        </p:sp>
        <p:sp>
          <p:nvSpPr>
            <p:cNvPr id="27" name="Freeform 251">
              <a:extLst>
                <a:ext uri="{FF2B5EF4-FFF2-40B4-BE49-F238E27FC236}">
                  <a16:creationId xmlns:a16="http://schemas.microsoft.com/office/drawing/2014/main" id="{590FD7FA-C827-2269-40C2-8639720E4B5B}"/>
                </a:ext>
              </a:extLst>
            </p:cNvPr>
            <p:cNvSpPr>
              <a:spLocks noChangeArrowheads="1"/>
            </p:cNvSpPr>
            <p:nvPr/>
          </p:nvSpPr>
          <p:spPr bwMode="auto">
            <a:xfrm>
              <a:off x="3312676" y="3589967"/>
              <a:ext cx="70977" cy="68442"/>
            </a:xfrm>
            <a:custGeom>
              <a:avLst/>
              <a:gdLst>
                <a:gd name="T0" fmla="*/ 0 w 122"/>
                <a:gd name="T1" fmla="*/ 60 h 121"/>
                <a:gd name="T2" fmla="*/ 61 w 122"/>
                <a:gd name="T3" fmla="*/ 120 h 121"/>
                <a:gd name="T4" fmla="*/ 121 w 122"/>
                <a:gd name="T5" fmla="*/ 60 h 121"/>
                <a:gd name="T6" fmla="*/ 61 w 122"/>
                <a:gd name="T7" fmla="*/ 0 h 121"/>
                <a:gd name="T8" fmla="*/ 0 w 122"/>
                <a:gd name="T9" fmla="*/ 60 h 121"/>
                <a:gd name="T10" fmla="*/ 81 w 122"/>
                <a:gd name="T11" fmla="*/ 60 h 121"/>
                <a:gd name="T12" fmla="*/ 61 w 122"/>
                <a:gd name="T13" fmla="*/ 80 h 121"/>
                <a:gd name="T14" fmla="*/ 40 w 122"/>
                <a:gd name="T15" fmla="*/ 60 h 121"/>
                <a:gd name="T16" fmla="*/ 61 w 122"/>
                <a:gd name="T17" fmla="*/ 40 h 121"/>
                <a:gd name="T18" fmla="*/ 81 w 122"/>
                <a:gd name="T19" fmla="*/ 6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1">
                  <a:moveTo>
                    <a:pt x="0" y="60"/>
                  </a:moveTo>
                  <a:cubicBezTo>
                    <a:pt x="0" y="94"/>
                    <a:pt x="27" y="120"/>
                    <a:pt x="61" y="120"/>
                  </a:cubicBezTo>
                  <a:cubicBezTo>
                    <a:pt x="94" y="120"/>
                    <a:pt x="121" y="94"/>
                    <a:pt x="121" y="60"/>
                  </a:cubicBezTo>
                  <a:cubicBezTo>
                    <a:pt x="121" y="27"/>
                    <a:pt x="94" y="0"/>
                    <a:pt x="61" y="0"/>
                  </a:cubicBezTo>
                  <a:cubicBezTo>
                    <a:pt x="27" y="0"/>
                    <a:pt x="0" y="27"/>
                    <a:pt x="0" y="60"/>
                  </a:cubicBezTo>
                  <a:close/>
                  <a:moveTo>
                    <a:pt x="81" y="60"/>
                  </a:moveTo>
                  <a:cubicBezTo>
                    <a:pt x="81" y="71"/>
                    <a:pt x="72" y="80"/>
                    <a:pt x="61" y="80"/>
                  </a:cubicBezTo>
                  <a:cubicBezTo>
                    <a:pt x="49" y="80"/>
                    <a:pt x="40" y="71"/>
                    <a:pt x="40" y="60"/>
                  </a:cubicBezTo>
                  <a:cubicBezTo>
                    <a:pt x="40" y="49"/>
                    <a:pt x="49" y="40"/>
                    <a:pt x="61" y="40"/>
                  </a:cubicBezTo>
                  <a:cubicBezTo>
                    <a:pt x="72" y="40"/>
                    <a:pt x="81" y="49"/>
                    <a:pt x="81" y="60"/>
                  </a:cubicBezTo>
                  <a:close/>
                </a:path>
              </a:pathLst>
            </a:custGeom>
            <a:grpFill/>
            <a:ln>
              <a:noFill/>
            </a:ln>
            <a:effectLst/>
          </p:spPr>
          <p:txBody>
            <a:bodyPr wrap="none" anchor="ctr"/>
            <a:lstStyle/>
            <a:p>
              <a:endParaRPr lang="en-US"/>
            </a:p>
          </p:txBody>
        </p:sp>
        <p:sp>
          <p:nvSpPr>
            <p:cNvPr id="28" name="Freeform 252">
              <a:extLst>
                <a:ext uri="{FF2B5EF4-FFF2-40B4-BE49-F238E27FC236}">
                  <a16:creationId xmlns:a16="http://schemas.microsoft.com/office/drawing/2014/main" id="{49A36BE9-217D-37FF-D235-DE595A12674E}"/>
                </a:ext>
              </a:extLst>
            </p:cNvPr>
            <p:cNvSpPr>
              <a:spLocks noChangeArrowheads="1"/>
            </p:cNvSpPr>
            <p:nvPr/>
          </p:nvSpPr>
          <p:spPr bwMode="auto">
            <a:xfrm>
              <a:off x="3312676" y="3118475"/>
              <a:ext cx="70977" cy="22813"/>
            </a:xfrm>
            <a:custGeom>
              <a:avLst/>
              <a:gdLst>
                <a:gd name="T0" fmla="*/ 20 w 122"/>
                <a:gd name="T1" fmla="*/ 40 h 41"/>
                <a:gd name="T2" fmla="*/ 101 w 122"/>
                <a:gd name="T3" fmla="*/ 40 h 41"/>
                <a:gd name="T4" fmla="*/ 121 w 122"/>
                <a:gd name="T5" fmla="*/ 20 h 41"/>
                <a:gd name="T6" fmla="*/ 101 w 122"/>
                <a:gd name="T7" fmla="*/ 0 h 41"/>
                <a:gd name="T8" fmla="*/ 20 w 122"/>
                <a:gd name="T9" fmla="*/ 0 h 41"/>
                <a:gd name="T10" fmla="*/ 0 w 122"/>
                <a:gd name="T11" fmla="*/ 20 h 41"/>
                <a:gd name="T12" fmla="*/ 20 w 122"/>
                <a:gd name="T13" fmla="*/ 40 h 41"/>
              </a:gdLst>
              <a:ahLst/>
              <a:cxnLst>
                <a:cxn ang="0">
                  <a:pos x="T0" y="T1"/>
                </a:cxn>
                <a:cxn ang="0">
                  <a:pos x="T2" y="T3"/>
                </a:cxn>
                <a:cxn ang="0">
                  <a:pos x="T4" y="T5"/>
                </a:cxn>
                <a:cxn ang="0">
                  <a:pos x="T6" y="T7"/>
                </a:cxn>
                <a:cxn ang="0">
                  <a:pos x="T8" y="T9"/>
                </a:cxn>
                <a:cxn ang="0">
                  <a:pos x="T10" y="T11"/>
                </a:cxn>
                <a:cxn ang="0">
                  <a:pos x="T12" y="T13"/>
                </a:cxn>
              </a:cxnLst>
              <a:rect l="0" t="0" r="r" b="b"/>
              <a:pathLst>
                <a:path w="122" h="41">
                  <a:moveTo>
                    <a:pt x="20" y="40"/>
                  </a:moveTo>
                  <a:lnTo>
                    <a:pt x="101" y="40"/>
                  </a:lnTo>
                  <a:cubicBezTo>
                    <a:pt x="112" y="40"/>
                    <a:pt x="121" y="31"/>
                    <a:pt x="121" y="20"/>
                  </a:cubicBezTo>
                  <a:cubicBezTo>
                    <a:pt x="121" y="9"/>
                    <a:pt x="112" y="0"/>
                    <a:pt x="101" y="0"/>
                  </a:cubicBezTo>
                  <a:lnTo>
                    <a:pt x="20" y="0"/>
                  </a:lnTo>
                  <a:cubicBezTo>
                    <a:pt x="9" y="0"/>
                    <a:pt x="0" y="9"/>
                    <a:pt x="0" y="20"/>
                  </a:cubicBezTo>
                  <a:cubicBezTo>
                    <a:pt x="0" y="31"/>
                    <a:pt x="9" y="40"/>
                    <a:pt x="20" y="40"/>
                  </a:cubicBezTo>
                </a:path>
              </a:pathLst>
            </a:custGeom>
            <a:grpFill/>
            <a:ln>
              <a:noFill/>
            </a:ln>
            <a:effectLst/>
          </p:spPr>
          <p:txBody>
            <a:bodyPr wrap="none" anchor="ctr"/>
            <a:lstStyle/>
            <a:p>
              <a:endParaRPr lang="en-US"/>
            </a:p>
          </p:txBody>
        </p:sp>
      </p:grpSp>
      <p:grpSp>
        <p:nvGrpSpPr>
          <p:cNvPr id="48" name="Group 47">
            <a:extLst>
              <a:ext uri="{FF2B5EF4-FFF2-40B4-BE49-F238E27FC236}">
                <a16:creationId xmlns:a16="http://schemas.microsoft.com/office/drawing/2014/main" id="{6746E80B-D7F0-ADD8-694E-2D2483151B91}"/>
              </a:ext>
            </a:extLst>
          </p:cNvPr>
          <p:cNvGrpSpPr/>
          <p:nvPr/>
        </p:nvGrpSpPr>
        <p:grpSpPr>
          <a:xfrm>
            <a:off x="7215593" y="2390065"/>
            <a:ext cx="537320" cy="603994"/>
            <a:chOff x="6795994" y="5286909"/>
            <a:chExt cx="434975" cy="488950"/>
          </a:xfrm>
          <a:solidFill>
            <a:schemeClr val="bg2"/>
          </a:solidFill>
        </p:grpSpPr>
        <p:sp>
          <p:nvSpPr>
            <p:cNvPr id="49" name="Freeform 195">
              <a:extLst>
                <a:ext uri="{FF2B5EF4-FFF2-40B4-BE49-F238E27FC236}">
                  <a16:creationId xmlns:a16="http://schemas.microsoft.com/office/drawing/2014/main" id="{9A926E89-9EDC-AF68-A557-75DEED502E84}"/>
                </a:ext>
              </a:extLst>
            </p:cNvPr>
            <p:cNvSpPr>
              <a:spLocks noChangeArrowheads="1"/>
            </p:cNvSpPr>
            <p:nvPr/>
          </p:nvSpPr>
          <p:spPr bwMode="auto">
            <a:xfrm>
              <a:off x="6845206" y="5286909"/>
              <a:ext cx="334963" cy="334963"/>
            </a:xfrm>
            <a:custGeom>
              <a:avLst/>
              <a:gdLst>
                <a:gd name="T0" fmla="*/ 930 w 931"/>
                <a:gd name="T1" fmla="*/ 466 h 932"/>
                <a:gd name="T2" fmla="*/ 464 w 931"/>
                <a:gd name="T3" fmla="*/ 0 h 932"/>
                <a:gd name="T4" fmla="*/ 0 w 931"/>
                <a:gd name="T5" fmla="*/ 466 h 932"/>
                <a:gd name="T6" fmla="*/ 464 w 931"/>
                <a:gd name="T7" fmla="*/ 931 h 932"/>
                <a:gd name="T8" fmla="*/ 930 w 931"/>
                <a:gd name="T9" fmla="*/ 466 h 932"/>
                <a:gd name="T10" fmla="*/ 53 w 931"/>
                <a:gd name="T11" fmla="*/ 466 h 932"/>
                <a:gd name="T12" fmla="*/ 464 w 931"/>
                <a:gd name="T13" fmla="*/ 53 h 932"/>
                <a:gd name="T14" fmla="*/ 877 w 931"/>
                <a:gd name="T15" fmla="*/ 466 h 932"/>
                <a:gd name="T16" fmla="*/ 750 w 931"/>
                <a:gd name="T17" fmla="*/ 756 h 932"/>
                <a:gd name="T18" fmla="*/ 570 w 931"/>
                <a:gd name="T19" fmla="*/ 538 h 932"/>
                <a:gd name="T20" fmla="*/ 649 w 931"/>
                <a:gd name="T21" fmla="*/ 386 h 932"/>
                <a:gd name="T22" fmla="*/ 464 w 931"/>
                <a:gd name="T23" fmla="*/ 201 h 932"/>
                <a:gd name="T24" fmla="*/ 279 w 931"/>
                <a:gd name="T25" fmla="*/ 386 h 932"/>
                <a:gd name="T26" fmla="*/ 359 w 931"/>
                <a:gd name="T27" fmla="*/ 538 h 932"/>
                <a:gd name="T28" fmla="*/ 179 w 931"/>
                <a:gd name="T29" fmla="*/ 756 h 932"/>
                <a:gd name="T30" fmla="*/ 53 w 931"/>
                <a:gd name="T31" fmla="*/ 466 h 932"/>
                <a:gd name="T32" fmla="*/ 332 w 931"/>
                <a:gd name="T33" fmla="*/ 386 h 932"/>
                <a:gd name="T34" fmla="*/ 464 w 931"/>
                <a:gd name="T35" fmla="*/ 254 h 932"/>
                <a:gd name="T36" fmla="*/ 597 w 931"/>
                <a:gd name="T37" fmla="*/ 386 h 932"/>
                <a:gd name="T38" fmla="*/ 464 w 931"/>
                <a:gd name="T39" fmla="*/ 519 h 932"/>
                <a:gd name="T40" fmla="*/ 332 w 931"/>
                <a:gd name="T41" fmla="*/ 386 h 932"/>
                <a:gd name="T42" fmla="*/ 228 w 931"/>
                <a:gd name="T43" fmla="*/ 798 h 932"/>
                <a:gd name="T44" fmla="*/ 464 w 931"/>
                <a:gd name="T45" fmla="*/ 571 h 932"/>
                <a:gd name="T46" fmla="*/ 702 w 931"/>
                <a:gd name="T47" fmla="*/ 798 h 932"/>
                <a:gd name="T48" fmla="*/ 464 w 931"/>
                <a:gd name="T49" fmla="*/ 878 h 932"/>
                <a:gd name="T50" fmla="*/ 228 w 931"/>
                <a:gd name="T51" fmla="*/ 798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1" h="932">
                  <a:moveTo>
                    <a:pt x="930" y="466"/>
                  </a:moveTo>
                  <a:cubicBezTo>
                    <a:pt x="930" y="218"/>
                    <a:pt x="712" y="0"/>
                    <a:pt x="464" y="0"/>
                  </a:cubicBezTo>
                  <a:cubicBezTo>
                    <a:pt x="217" y="0"/>
                    <a:pt x="0" y="218"/>
                    <a:pt x="0" y="466"/>
                  </a:cubicBezTo>
                  <a:cubicBezTo>
                    <a:pt x="0" y="713"/>
                    <a:pt x="216" y="931"/>
                    <a:pt x="464" y="931"/>
                  </a:cubicBezTo>
                  <a:cubicBezTo>
                    <a:pt x="716" y="931"/>
                    <a:pt x="930" y="711"/>
                    <a:pt x="930" y="466"/>
                  </a:cubicBezTo>
                  <a:close/>
                  <a:moveTo>
                    <a:pt x="53" y="466"/>
                  </a:moveTo>
                  <a:cubicBezTo>
                    <a:pt x="53" y="246"/>
                    <a:pt x="245" y="53"/>
                    <a:pt x="464" y="53"/>
                  </a:cubicBezTo>
                  <a:cubicBezTo>
                    <a:pt x="684" y="53"/>
                    <a:pt x="877" y="246"/>
                    <a:pt x="877" y="466"/>
                  </a:cubicBezTo>
                  <a:cubicBezTo>
                    <a:pt x="877" y="572"/>
                    <a:pt x="830" y="678"/>
                    <a:pt x="750" y="756"/>
                  </a:cubicBezTo>
                  <a:cubicBezTo>
                    <a:pt x="732" y="655"/>
                    <a:pt x="661" y="574"/>
                    <a:pt x="570" y="538"/>
                  </a:cubicBezTo>
                  <a:cubicBezTo>
                    <a:pt x="618" y="505"/>
                    <a:pt x="649" y="449"/>
                    <a:pt x="649" y="386"/>
                  </a:cubicBezTo>
                  <a:cubicBezTo>
                    <a:pt x="649" y="284"/>
                    <a:pt x="566" y="201"/>
                    <a:pt x="464" y="201"/>
                  </a:cubicBezTo>
                  <a:cubicBezTo>
                    <a:pt x="362" y="201"/>
                    <a:pt x="279" y="284"/>
                    <a:pt x="279" y="386"/>
                  </a:cubicBezTo>
                  <a:cubicBezTo>
                    <a:pt x="279" y="449"/>
                    <a:pt x="311" y="505"/>
                    <a:pt x="359" y="538"/>
                  </a:cubicBezTo>
                  <a:cubicBezTo>
                    <a:pt x="268" y="574"/>
                    <a:pt x="198" y="655"/>
                    <a:pt x="179" y="756"/>
                  </a:cubicBezTo>
                  <a:cubicBezTo>
                    <a:pt x="99" y="678"/>
                    <a:pt x="53" y="572"/>
                    <a:pt x="53" y="466"/>
                  </a:cubicBezTo>
                  <a:close/>
                  <a:moveTo>
                    <a:pt x="332" y="386"/>
                  </a:moveTo>
                  <a:cubicBezTo>
                    <a:pt x="332" y="313"/>
                    <a:pt x="391" y="254"/>
                    <a:pt x="464" y="254"/>
                  </a:cubicBezTo>
                  <a:cubicBezTo>
                    <a:pt x="537" y="254"/>
                    <a:pt x="597" y="313"/>
                    <a:pt x="597" y="386"/>
                  </a:cubicBezTo>
                  <a:cubicBezTo>
                    <a:pt x="597" y="459"/>
                    <a:pt x="537" y="519"/>
                    <a:pt x="464" y="519"/>
                  </a:cubicBezTo>
                  <a:cubicBezTo>
                    <a:pt x="391" y="519"/>
                    <a:pt x="332" y="459"/>
                    <a:pt x="332" y="386"/>
                  </a:cubicBezTo>
                  <a:close/>
                  <a:moveTo>
                    <a:pt x="228" y="798"/>
                  </a:moveTo>
                  <a:cubicBezTo>
                    <a:pt x="234" y="672"/>
                    <a:pt x="337" y="571"/>
                    <a:pt x="464" y="571"/>
                  </a:cubicBezTo>
                  <a:cubicBezTo>
                    <a:pt x="592" y="571"/>
                    <a:pt x="696" y="672"/>
                    <a:pt x="702" y="798"/>
                  </a:cubicBezTo>
                  <a:cubicBezTo>
                    <a:pt x="631" y="850"/>
                    <a:pt x="547" y="878"/>
                    <a:pt x="464" y="878"/>
                  </a:cubicBezTo>
                  <a:cubicBezTo>
                    <a:pt x="381" y="878"/>
                    <a:pt x="297" y="850"/>
                    <a:pt x="228" y="7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196">
              <a:extLst>
                <a:ext uri="{FF2B5EF4-FFF2-40B4-BE49-F238E27FC236}">
                  <a16:creationId xmlns:a16="http://schemas.microsoft.com/office/drawing/2014/main" id="{1EEF77E1-7D06-3D25-21C3-05E2C68B5967}"/>
                </a:ext>
              </a:extLst>
            </p:cNvPr>
            <p:cNvSpPr>
              <a:spLocks noChangeArrowheads="1"/>
            </p:cNvSpPr>
            <p:nvPr/>
          </p:nvSpPr>
          <p:spPr bwMode="auto">
            <a:xfrm>
              <a:off x="6948394" y="5652034"/>
              <a:ext cx="128587" cy="123825"/>
            </a:xfrm>
            <a:custGeom>
              <a:avLst/>
              <a:gdLst>
                <a:gd name="T0" fmla="*/ 355 w 359"/>
                <a:gd name="T1" fmla="*/ 128 h 343"/>
                <a:gd name="T2" fmla="*/ 334 w 359"/>
                <a:gd name="T3" fmla="*/ 110 h 343"/>
                <a:gd name="T4" fmla="*/ 243 w 359"/>
                <a:gd name="T5" fmla="*/ 97 h 343"/>
                <a:gd name="T6" fmla="*/ 203 w 359"/>
                <a:gd name="T7" fmla="*/ 15 h 343"/>
                <a:gd name="T8" fmla="*/ 179 w 359"/>
                <a:gd name="T9" fmla="*/ 0 h 343"/>
                <a:gd name="T10" fmla="*/ 156 w 359"/>
                <a:gd name="T11" fmla="*/ 15 h 343"/>
                <a:gd name="T12" fmla="*/ 115 w 359"/>
                <a:gd name="T13" fmla="*/ 97 h 343"/>
                <a:gd name="T14" fmla="*/ 25 w 359"/>
                <a:gd name="T15" fmla="*/ 110 h 343"/>
                <a:gd name="T16" fmla="*/ 3 w 359"/>
                <a:gd name="T17" fmla="*/ 128 h 343"/>
                <a:gd name="T18" fmla="*/ 10 w 359"/>
                <a:gd name="T19" fmla="*/ 155 h 343"/>
                <a:gd name="T20" fmla="*/ 75 w 359"/>
                <a:gd name="T21" fmla="*/ 219 h 343"/>
                <a:gd name="T22" fmla="*/ 60 w 359"/>
                <a:gd name="T23" fmla="*/ 309 h 343"/>
                <a:gd name="T24" fmla="*/ 70 w 359"/>
                <a:gd name="T25" fmla="*/ 335 h 343"/>
                <a:gd name="T26" fmla="*/ 98 w 359"/>
                <a:gd name="T27" fmla="*/ 337 h 343"/>
                <a:gd name="T28" fmla="*/ 179 w 359"/>
                <a:gd name="T29" fmla="*/ 295 h 343"/>
                <a:gd name="T30" fmla="*/ 260 w 359"/>
                <a:gd name="T31" fmla="*/ 337 h 343"/>
                <a:gd name="T32" fmla="*/ 288 w 359"/>
                <a:gd name="T33" fmla="*/ 335 h 343"/>
                <a:gd name="T34" fmla="*/ 299 w 359"/>
                <a:gd name="T35" fmla="*/ 309 h 343"/>
                <a:gd name="T36" fmla="*/ 283 w 359"/>
                <a:gd name="T37" fmla="*/ 219 h 343"/>
                <a:gd name="T38" fmla="*/ 349 w 359"/>
                <a:gd name="T39" fmla="*/ 155 h 343"/>
                <a:gd name="T40" fmla="*/ 355 w 359"/>
                <a:gd name="T41" fmla="*/ 128 h 343"/>
                <a:gd name="T42" fmla="*/ 236 w 359"/>
                <a:gd name="T43" fmla="*/ 191 h 343"/>
                <a:gd name="T44" fmla="*/ 229 w 359"/>
                <a:gd name="T45" fmla="*/ 214 h 343"/>
                <a:gd name="T46" fmla="*/ 237 w 359"/>
                <a:gd name="T47" fmla="*/ 266 h 343"/>
                <a:gd name="T48" fmla="*/ 192 w 359"/>
                <a:gd name="T49" fmla="*/ 241 h 343"/>
                <a:gd name="T50" fmla="*/ 179 w 359"/>
                <a:gd name="T51" fmla="*/ 238 h 343"/>
                <a:gd name="T52" fmla="*/ 167 w 359"/>
                <a:gd name="T53" fmla="*/ 241 h 343"/>
                <a:gd name="T54" fmla="*/ 121 w 359"/>
                <a:gd name="T55" fmla="*/ 266 h 343"/>
                <a:gd name="T56" fmla="*/ 130 w 359"/>
                <a:gd name="T57" fmla="*/ 214 h 343"/>
                <a:gd name="T58" fmla="*/ 122 w 359"/>
                <a:gd name="T59" fmla="*/ 191 h 343"/>
                <a:gd name="T60" fmla="*/ 85 w 359"/>
                <a:gd name="T61" fmla="*/ 155 h 343"/>
                <a:gd name="T62" fmla="*/ 136 w 359"/>
                <a:gd name="T63" fmla="*/ 147 h 343"/>
                <a:gd name="T64" fmla="*/ 156 w 359"/>
                <a:gd name="T65" fmla="*/ 133 h 343"/>
                <a:gd name="T66" fmla="*/ 179 w 359"/>
                <a:gd name="T67" fmla="*/ 87 h 343"/>
                <a:gd name="T68" fmla="*/ 202 w 359"/>
                <a:gd name="T69" fmla="*/ 133 h 343"/>
                <a:gd name="T70" fmla="*/ 222 w 359"/>
                <a:gd name="T71" fmla="*/ 147 h 343"/>
                <a:gd name="T72" fmla="*/ 273 w 359"/>
                <a:gd name="T73" fmla="*/ 155 h 343"/>
                <a:gd name="T74" fmla="*/ 236 w 359"/>
                <a:gd name="T75" fmla="*/ 19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 h="343">
                  <a:moveTo>
                    <a:pt x="355" y="128"/>
                  </a:moveTo>
                  <a:cubicBezTo>
                    <a:pt x="352" y="119"/>
                    <a:pt x="344" y="112"/>
                    <a:pt x="334" y="110"/>
                  </a:cubicBezTo>
                  <a:lnTo>
                    <a:pt x="243" y="97"/>
                  </a:lnTo>
                  <a:lnTo>
                    <a:pt x="203" y="15"/>
                  </a:lnTo>
                  <a:cubicBezTo>
                    <a:pt x="199" y="6"/>
                    <a:pt x="189" y="0"/>
                    <a:pt x="179" y="0"/>
                  </a:cubicBezTo>
                  <a:cubicBezTo>
                    <a:pt x="169" y="0"/>
                    <a:pt x="160" y="6"/>
                    <a:pt x="156" y="15"/>
                  </a:cubicBezTo>
                  <a:lnTo>
                    <a:pt x="115" y="97"/>
                  </a:lnTo>
                  <a:lnTo>
                    <a:pt x="25" y="110"/>
                  </a:lnTo>
                  <a:cubicBezTo>
                    <a:pt x="15" y="112"/>
                    <a:pt x="6" y="119"/>
                    <a:pt x="3" y="128"/>
                  </a:cubicBezTo>
                  <a:cubicBezTo>
                    <a:pt x="0" y="138"/>
                    <a:pt x="3" y="148"/>
                    <a:pt x="10" y="155"/>
                  </a:cubicBezTo>
                  <a:lnTo>
                    <a:pt x="75" y="219"/>
                  </a:lnTo>
                  <a:lnTo>
                    <a:pt x="60" y="309"/>
                  </a:lnTo>
                  <a:cubicBezTo>
                    <a:pt x="58" y="319"/>
                    <a:pt x="62" y="329"/>
                    <a:pt x="70" y="335"/>
                  </a:cubicBezTo>
                  <a:cubicBezTo>
                    <a:pt x="79" y="341"/>
                    <a:pt x="89" y="342"/>
                    <a:pt x="98" y="337"/>
                  </a:cubicBezTo>
                  <a:lnTo>
                    <a:pt x="179" y="295"/>
                  </a:lnTo>
                  <a:lnTo>
                    <a:pt x="260" y="337"/>
                  </a:lnTo>
                  <a:cubicBezTo>
                    <a:pt x="269" y="342"/>
                    <a:pt x="280" y="341"/>
                    <a:pt x="288" y="335"/>
                  </a:cubicBezTo>
                  <a:cubicBezTo>
                    <a:pt x="296" y="329"/>
                    <a:pt x="300" y="319"/>
                    <a:pt x="299" y="309"/>
                  </a:cubicBezTo>
                  <a:lnTo>
                    <a:pt x="283" y="219"/>
                  </a:lnTo>
                  <a:lnTo>
                    <a:pt x="349" y="155"/>
                  </a:lnTo>
                  <a:cubicBezTo>
                    <a:pt x="356" y="148"/>
                    <a:pt x="358" y="138"/>
                    <a:pt x="355" y="128"/>
                  </a:cubicBezTo>
                  <a:close/>
                  <a:moveTo>
                    <a:pt x="236" y="191"/>
                  </a:moveTo>
                  <a:cubicBezTo>
                    <a:pt x="230" y="197"/>
                    <a:pt x="227" y="206"/>
                    <a:pt x="229" y="214"/>
                  </a:cubicBezTo>
                  <a:lnTo>
                    <a:pt x="237" y="266"/>
                  </a:lnTo>
                  <a:lnTo>
                    <a:pt x="192" y="241"/>
                  </a:lnTo>
                  <a:cubicBezTo>
                    <a:pt x="188" y="239"/>
                    <a:pt x="184" y="238"/>
                    <a:pt x="179" y="238"/>
                  </a:cubicBezTo>
                  <a:cubicBezTo>
                    <a:pt x="175" y="238"/>
                    <a:pt x="171" y="239"/>
                    <a:pt x="167" y="241"/>
                  </a:cubicBezTo>
                  <a:lnTo>
                    <a:pt x="121" y="266"/>
                  </a:lnTo>
                  <a:lnTo>
                    <a:pt x="130" y="214"/>
                  </a:lnTo>
                  <a:cubicBezTo>
                    <a:pt x="131" y="206"/>
                    <a:pt x="129" y="197"/>
                    <a:pt x="122" y="191"/>
                  </a:cubicBezTo>
                  <a:lnTo>
                    <a:pt x="85" y="155"/>
                  </a:lnTo>
                  <a:lnTo>
                    <a:pt x="136" y="147"/>
                  </a:lnTo>
                  <a:cubicBezTo>
                    <a:pt x="145" y="146"/>
                    <a:pt x="153" y="141"/>
                    <a:pt x="156" y="133"/>
                  </a:cubicBezTo>
                  <a:lnTo>
                    <a:pt x="179" y="87"/>
                  </a:lnTo>
                  <a:lnTo>
                    <a:pt x="202" y="133"/>
                  </a:lnTo>
                  <a:cubicBezTo>
                    <a:pt x="206" y="141"/>
                    <a:pt x="214" y="146"/>
                    <a:pt x="222" y="147"/>
                  </a:cubicBezTo>
                  <a:lnTo>
                    <a:pt x="273" y="155"/>
                  </a:lnTo>
                  <a:lnTo>
                    <a:pt x="236" y="1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197">
              <a:extLst>
                <a:ext uri="{FF2B5EF4-FFF2-40B4-BE49-F238E27FC236}">
                  <a16:creationId xmlns:a16="http://schemas.microsoft.com/office/drawing/2014/main" id="{E81D559E-DD1B-7068-EFCF-A66E3E27B0EE}"/>
                </a:ext>
              </a:extLst>
            </p:cNvPr>
            <p:cNvSpPr>
              <a:spLocks noChangeArrowheads="1"/>
            </p:cNvSpPr>
            <p:nvPr/>
          </p:nvSpPr>
          <p:spPr bwMode="auto">
            <a:xfrm>
              <a:off x="6795994" y="5652034"/>
              <a:ext cx="128587" cy="123825"/>
            </a:xfrm>
            <a:custGeom>
              <a:avLst/>
              <a:gdLst>
                <a:gd name="T0" fmla="*/ 355 w 359"/>
                <a:gd name="T1" fmla="*/ 128 h 343"/>
                <a:gd name="T2" fmla="*/ 334 w 359"/>
                <a:gd name="T3" fmla="*/ 110 h 343"/>
                <a:gd name="T4" fmla="*/ 243 w 359"/>
                <a:gd name="T5" fmla="*/ 97 h 343"/>
                <a:gd name="T6" fmla="*/ 203 w 359"/>
                <a:gd name="T7" fmla="*/ 15 h 343"/>
                <a:gd name="T8" fmla="*/ 179 w 359"/>
                <a:gd name="T9" fmla="*/ 0 h 343"/>
                <a:gd name="T10" fmla="*/ 155 w 359"/>
                <a:gd name="T11" fmla="*/ 15 h 343"/>
                <a:gd name="T12" fmla="*/ 115 w 359"/>
                <a:gd name="T13" fmla="*/ 97 h 343"/>
                <a:gd name="T14" fmla="*/ 24 w 359"/>
                <a:gd name="T15" fmla="*/ 110 h 343"/>
                <a:gd name="T16" fmla="*/ 3 w 359"/>
                <a:gd name="T17" fmla="*/ 128 h 343"/>
                <a:gd name="T18" fmla="*/ 10 w 359"/>
                <a:gd name="T19" fmla="*/ 155 h 343"/>
                <a:gd name="T20" fmla="*/ 75 w 359"/>
                <a:gd name="T21" fmla="*/ 219 h 343"/>
                <a:gd name="T22" fmla="*/ 60 w 359"/>
                <a:gd name="T23" fmla="*/ 309 h 343"/>
                <a:gd name="T24" fmla="*/ 70 w 359"/>
                <a:gd name="T25" fmla="*/ 335 h 343"/>
                <a:gd name="T26" fmla="*/ 98 w 359"/>
                <a:gd name="T27" fmla="*/ 337 h 343"/>
                <a:gd name="T28" fmla="*/ 179 w 359"/>
                <a:gd name="T29" fmla="*/ 295 h 343"/>
                <a:gd name="T30" fmla="*/ 260 w 359"/>
                <a:gd name="T31" fmla="*/ 337 h 343"/>
                <a:gd name="T32" fmla="*/ 288 w 359"/>
                <a:gd name="T33" fmla="*/ 335 h 343"/>
                <a:gd name="T34" fmla="*/ 298 w 359"/>
                <a:gd name="T35" fmla="*/ 309 h 343"/>
                <a:gd name="T36" fmla="*/ 283 w 359"/>
                <a:gd name="T37" fmla="*/ 219 h 343"/>
                <a:gd name="T38" fmla="*/ 349 w 359"/>
                <a:gd name="T39" fmla="*/ 155 h 343"/>
                <a:gd name="T40" fmla="*/ 355 w 359"/>
                <a:gd name="T41" fmla="*/ 128 h 343"/>
                <a:gd name="T42" fmla="*/ 236 w 359"/>
                <a:gd name="T43" fmla="*/ 191 h 343"/>
                <a:gd name="T44" fmla="*/ 229 w 359"/>
                <a:gd name="T45" fmla="*/ 214 h 343"/>
                <a:gd name="T46" fmla="*/ 237 w 359"/>
                <a:gd name="T47" fmla="*/ 266 h 343"/>
                <a:gd name="T48" fmla="*/ 191 w 359"/>
                <a:gd name="T49" fmla="*/ 241 h 343"/>
                <a:gd name="T50" fmla="*/ 179 w 359"/>
                <a:gd name="T51" fmla="*/ 238 h 343"/>
                <a:gd name="T52" fmla="*/ 167 w 359"/>
                <a:gd name="T53" fmla="*/ 241 h 343"/>
                <a:gd name="T54" fmla="*/ 121 w 359"/>
                <a:gd name="T55" fmla="*/ 266 h 343"/>
                <a:gd name="T56" fmla="*/ 130 w 359"/>
                <a:gd name="T57" fmla="*/ 214 h 343"/>
                <a:gd name="T58" fmla="*/ 122 w 359"/>
                <a:gd name="T59" fmla="*/ 191 h 343"/>
                <a:gd name="T60" fmla="*/ 85 w 359"/>
                <a:gd name="T61" fmla="*/ 155 h 343"/>
                <a:gd name="T62" fmla="*/ 136 w 359"/>
                <a:gd name="T63" fmla="*/ 147 h 343"/>
                <a:gd name="T64" fmla="*/ 156 w 359"/>
                <a:gd name="T65" fmla="*/ 133 h 343"/>
                <a:gd name="T66" fmla="*/ 179 w 359"/>
                <a:gd name="T67" fmla="*/ 87 h 343"/>
                <a:gd name="T68" fmla="*/ 202 w 359"/>
                <a:gd name="T69" fmla="*/ 133 h 343"/>
                <a:gd name="T70" fmla="*/ 222 w 359"/>
                <a:gd name="T71" fmla="*/ 147 h 343"/>
                <a:gd name="T72" fmla="*/ 273 w 359"/>
                <a:gd name="T73" fmla="*/ 155 h 343"/>
                <a:gd name="T74" fmla="*/ 236 w 359"/>
                <a:gd name="T75" fmla="*/ 19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9" h="343">
                  <a:moveTo>
                    <a:pt x="355" y="128"/>
                  </a:moveTo>
                  <a:cubicBezTo>
                    <a:pt x="352" y="119"/>
                    <a:pt x="344" y="112"/>
                    <a:pt x="334" y="110"/>
                  </a:cubicBezTo>
                  <a:lnTo>
                    <a:pt x="243" y="97"/>
                  </a:lnTo>
                  <a:lnTo>
                    <a:pt x="203" y="15"/>
                  </a:lnTo>
                  <a:cubicBezTo>
                    <a:pt x="198" y="6"/>
                    <a:pt x="189" y="0"/>
                    <a:pt x="179" y="0"/>
                  </a:cubicBezTo>
                  <a:cubicBezTo>
                    <a:pt x="169" y="0"/>
                    <a:pt x="160" y="6"/>
                    <a:pt x="155" y="15"/>
                  </a:cubicBezTo>
                  <a:lnTo>
                    <a:pt x="115" y="97"/>
                  </a:lnTo>
                  <a:lnTo>
                    <a:pt x="24" y="110"/>
                  </a:lnTo>
                  <a:cubicBezTo>
                    <a:pt x="14" y="112"/>
                    <a:pt x="6" y="119"/>
                    <a:pt x="3" y="128"/>
                  </a:cubicBezTo>
                  <a:cubicBezTo>
                    <a:pt x="0" y="138"/>
                    <a:pt x="3" y="148"/>
                    <a:pt x="10" y="155"/>
                  </a:cubicBezTo>
                  <a:lnTo>
                    <a:pt x="75" y="219"/>
                  </a:lnTo>
                  <a:lnTo>
                    <a:pt x="60" y="309"/>
                  </a:lnTo>
                  <a:cubicBezTo>
                    <a:pt x="58" y="319"/>
                    <a:pt x="62" y="329"/>
                    <a:pt x="70" y="335"/>
                  </a:cubicBezTo>
                  <a:cubicBezTo>
                    <a:pt x="78" y="341"/>
                    <a:pt x="89" y="342"/>
                    <a:pt x="98" y="337"/>
                  </a:cubicBezTo>
                  <a:lnTo>
                    <a:pt x="179" y="295"/>
                  </a:lnTo>
                  <a:lnTo>
                    <a:pt x="260" y="337"/>
                  </a:lnTo>
                  <a:cubicBezTo>
                    <a:pt x="269" y="342"/>
                    <a:pt x="280" y="341"/>
                    <a:pt x="288" y="335"/>
                  </a:cubicBezTo>
                  <a:cubicBezTo>
                    <a:pt x="296" y="329"/>
                    <a:pt x="300" y="319"/>
                    <a:pt x="298" y="309"/>
                  </a:cubicBezTo>
                  <a:lnTo>
                    <a:pt x="283" y="219"/>
                  </a:lnTo>
                  <a:lnTo>
                    <a:pt x="349" y="155"/>
                  </a:lnTo>
                  <a:cubicBezTo>
                    <a:pt x="356" y="148"/>
                    <a:pt x="358" y="138"/>
                    <a:pt x="355" y="128"/>
                  </a:cubicBezTo>
                  <a:close/>
                  <a:moveTo>
                    <a:pt x="236" y="191"/>
                  </a:moveTo>
                  <a:cubicBezTo>
                    <a:pt x="230" y="197"/>
                    <a:pt x="227" y="206"/>
                    <a:pt x="229" y="214"/>
                  </a:cubicBezTo>
                  <a:lnTo>
                    <a:pt x="237" y="266"/>
                  </a:lnTo>
                  <a:lnTo>
                    <a:pt x="191" y="241"/>
                  </a:lnTo>
                  <a:cubicBezTo>
                    <a:pt x="188" y="239"/>
                    <a:pt x="183" y="238"/>
                    <a:pt x="179" y="238"/>
                  </a:cubicBezTo>
                  <a:cubicBezTo>
                    <a:pt x="175" y="238"/>
                    <a:pt x="171" y="239"/>
                    <a:pt x="167" y="241"/>
                  </a:cubicBezTo>
                  <a:lnTo>
                    <a:pt x="121" y="266"/>
                  </a:lnTo>
                  <a:lnTo>
                    <a:pt x="130" y="214"/>
                  </a:lnTo>
                  <a:cubicBezTo>
                    <a:pt x="131" y="206"/>
                    <a:pt x="128" y="197"/>
                    <a:pt x="122" y="191"/>
                  </a:cubicBezTo>
                  <a:lnTo>
                    <a:pt x="85" y="155"/>
                  </a:lnTo>
                  <a:lnTo>
                    <a:pt x="136" y="147"/>
                  </a:lnTo>
                  <a:cubicBezTo>
                    <a:pt x="145" y="146"/>
                    <a:pt x="152" y="141"/>
                    <a:pt x="156" y="133"/>
                  </a:cubicBezTo>
                  <a:lnTo>
                    <a:pt x="179" y="87"/>
                  </a:lnTo>
                  <a:lnTo>
                    <a:pt x="202" y="133"/>
                  </a:lnTo>
                  <a:cubicBezTo>
                    <a:pt x="206" y="141"/>
                    <a:pt x="213" y="146"/>
                    <a:pt x="222" y="147"/>
                  </a:cubicBezTo>
                  <a:lnTo>
                    <a:pt x="273" y="155"/>
                  </a:lnTo>
                  <a:lnTo>
                    <a:pt x="236" y="1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198">
              <a:extLst>
                <a:ext uri="{FF2B5EF4-FFF2-40B4-BE49-F238E27FC236}">
                  <a16:creationId xmlns:a16="http://schemas.microsoft.com/office/drawing/2014/main" id="{061D79EC-74DE-1F61-2A2B-EF8CDFA50033}"/>
                </a:ext>
              </a:extLst>
            </p:cNvPr>
            <p:cNvSpPr>
              <a:spLocks noChangeArrowheads="1"/>
            </p:cNvSpPr>
            <p:nvPr/>
          </p:nvSpPr>
          <p:spPr bwMode="auto">
            <a:xfrm>
              <a:off x="7100794" y="5652034"/>
              <a:ext cx="130175" cy="123825"/>
            </a:xfrm>
            <a:custGeom>
              <a:avLst/>
              <a:gdLst>
                <a:gd name="T0" fmla="*/ 356 w 360"/>
                <a:gd name="T1" fmla="*/ 128 h 343"/>
                <a:gd name="T2" fmla="*/ 334 w 360"/>
                <a:gd name="T3" fmla="*/ 110 h 343"/>
                <a:gd name="T4" fmla="*/ 244 w 360"/>
                <a:gd name="T5" fmla="*/ 97 h 343"/>
                <a:gd name="T6" fmla="*/ 203 w 360"/>
                <a:gd name="T7" fmla="*/ 15 h 343"/>
                <a:gd name="T8" fmla="*/ 179 w 360"/>
                <a:gd name="T9" fmla="*/ 0 h 343"/>
                <a:gd name="T10" fmla="*/ 156 w 360"/>
                <a:gd name="T11" fmla="*/ 15 h 343"/>
                <a:gd name="T12" fmla="*/ 115 w 360"/>
                <a:gd name="T13" fmla="*/ 97 h 343"/>
                <a:gd name="T14" fmla="*/ 25 w 360"/>
                <a:gd name="T15" fmla="*/ 110 h 343"/>
                <a:gd name="T16" fmla="*/ 3 w 360"/>
                <a:gd name="T17" fmla="*/ 128 h 343"/>
                <a:gd name="T18" fmla="*/ 10 w 360"/>
                <a:gd name="T19" fmla="*/ 155 h 343"/>
                <a:gd name="T20" fmla="*/ 76 w 360"/>
                <a:gd name="T21" fmla="*/ 219 h 343"/>
                <a:gd name="T22" fmla="*/ 60 w 360"/>
                <a:gd name="T23" fmla="*/ 309 h 343"/>
                <a:gd name="T24" fmla="*/ 71 w 360"/>
                <a:gd name="T25" fmla="*/ 335 h 343"/>
                <a:gd name="T26" fmla="*/ 99 w 360"/>
                <a:gd name="T27" fmla="*/ 337 h 343"/>
                <a:gd name="T28" fmla="*/ 180 w 360"/>
                <a:gd name="T29" fmla="*/ 295 h 343"/>
                <a:gd name="T30" fmla="*/ 260 w 360"/>
                <a:gd name="T31" fmla="*/ 337 h 343"/>
                <a:gd name="T32" fmla="*/ 288 w 360"/>
                <a:gd name="T33" fmla="*/ 335 h 343"/>
                <a:gd name="T34" fmla="*/ 299 w 360"/>
                <a:gd name="T35" fmla="*/ 309 h 343"/>
                <a:gd name="T36" fmla="*/ 283 w 360"/>
                <a:gd name="T37" fmla="*/ 219 h 343"/>
                <a:gd name="T38" fmla="*/ 349 w 360"/>
                <a:gd name="T39" fmla="*/ 155 h 343"/>
                <a:gd name="T40" fmla="*/ 356 w 360"/>
                <a:gd name="T41" fmla="*/ 128 h 343"/>
                <a:gd name="T42" fmla="*/ 236 w 360"/>
                <a:gd name="T43" fmla="*/ 191 h 343"/>
                <a:gd name="T44" fmla="*/ 229 w 360"/>
                <a:gd name="T45" fmla="*/ 214 h 343"/>
                <a:gd name="T46" fmla="*/ 238 w 360"/>
                <a:gd name="T47" fmla="*/ 266 h 343"/>
                <a:gd name="T48" fmla="*/ 192 w 360"/>
                <a:gd name="T49" fmla="*/ 241 h 343"/>
                <a:gd name="T50" fmla="*/ 179 w 360"/>
                <a:gd name="T51" fmla="*/ 238 h 343"/>
                <a:gd name="T52" fmla="*/ 167 w 360"/>
                <a:gd name="T53" fmla="*/ 241 h 343"/>
                <a:gd name="T54" fmla="*/ 121 w 360"/>
                <a:gd name="T55" fmla="*/ 266 h 343"/>
                <a:gd name="T56" fmla="*/ 130 w 360"/>
                <a:gd name="T57" fmla="*/ 214 h 343"/>
                <a:gd name="T58" fmla="*/ 122 w 360"/>
                <a:gd name="T59" fmla="*/ 191 h 343"/>
                <a:gd name="T60" fmla="*/ 85 w 360"/>
                <a:gd name="T61" fmla="*/ 155 h 343"/>
                <a:gd name="T62" fmla="*/ 137 w 360"/>
                <a:gd name="T63" fmla="*/ 147 h 343"/>
                <a:gd name="T64" fmla="*/ 157 w 360"/>
                <a:gd name="T65" fmla="*/ 133 h 343"/>
                <a:gd name="T66" fmla="*/ 179 w 360"/>
                <a:gd name="T67" fmla="*/ 87 h 343"/>
                <a:gd name="T68" fmla="*/ 202 w 360"/>
                <a:gd name="T69" fmla="*/ 133 h 343"/>
                <a:gd name="T70" fmla="*/ 222 w 360"/>
                <a:gd name="T71" fmla="*/ 147 h 343"/>
                <a:gd name="T72" fmla="*/ 274 w 360"/>
                <a:gd name="T73" fmla="*/ 155 h 343"/>
                <a:gd name="T74" fmla="*/ 236 w 360"/>
                <a:gd name="T75" fmla="*/ 19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343">
                  <a:moveTo>
                    <a:pt x="356" y="128"/>
                  </a:moveTo>
                  <a:cubicBezTo>
                    <a:pt x="352" y="119"/>
                    <a:pt x="344" y="112"/>
                    <a:pt x="334" y="110"/>
                  </a:cubicBezTo>
                  <a:lnTo>
                    <a:pt x="244" y="97"/>
                  </a:lnTo>
                  <a:lnTo>
                    <a:pt x="203" y="15"/>
                  </a:lnTo>
                  <a:cubicBezTo>
                    <a:pt x="199" y="6"/>
                    <a:pt x="190" y="0"/>
                    <a:pt x="179" y="0"/>
                  </a:cubicBezTo>
                  <a:cubicBezTo>
                    <a:pt x="169" y="0"/>
                    <a:pt x="160" y="6"/>
                    <a:pt x="156" y="15"/>
                  </a:cubicBezTo>
                  <a:lnTo>
                    <a:pt x="115" y="97"/>
                  </a:lnTo>
                  <a:lnTo>
                    <a:pt x="25" y="110"/>
                  </a:lnTo>
                  <a:cubicBezTo>
                    <a:pt x="15" y="112"/>
                    <a:pt x="7" y="118"/>
                    <a:pt x="3" y="128"/>
                  </a:cubicBezTo>
                  <a:cubicBezTo>
                    <a:pt x="0" y="137"/>
                    <a:pt x="3" y="148"/>
                    <a:pt x="10" y="155"/>
                  </a:cubicBezTo>
                  <a:lnTo>
                    <a:pt x="76" y="219"/>
                  </a:lnTo>
                  <a:lnTo>
                    <a:pt x="60" y="309"/>
                  </a:lnTo>
                  <a:cubicBezTo>
                    <a:pt x="58" y="319"/>
                    <a:pt x="63" y="329"/>
                    <a:pt x="71" y="335"/>
                  </a:cubicBezTo>
                  <a:cubicBezTo>
                    <a:pt x="79" y="341"/>
                    <a:pt x="90" y="342"/>
                    <a:pt x="99" y="337"/>
                  </a:cubicBezTo>
                  <a:lnTo>
                    <a:pt x="180" y="295"/>
                  </a:lnTo>
                  <a:lnTo>
                    <a:pt x="260" y="337"/>
                  </a:lnTo>
                  <a:cubicBezTo>
                    <a:pt x="270" y="342"/>
                    <a:pt x="280" y="341"/>
                    <a:pt x="288" y="335"/>
                  </a:cubicBezTo>
                  <a:cubicBezTo>
                    <a:pt x="296" y="329"/>
                    <a:pt x="301" y="319"/>
                    <a:pt x="299" y="309"/>
                  </a:cubicBezTo>
                  <a:lnTo>
                    <a:pt x="283" y="219"/>
                  </a:lnTo>
                  <a:lnTo>
                    <a:pt x="349" y="155"/>
                  </a:lnTo>
                  <a:cubicBezTo>
                    <a:pt x="356" y="148"/>
                    <a:pt x="359" y="138"/>
                    <a:pt x="356" y="128"/>
                  </a:cubicBezTo>
                  <a:close/>
                  <a:moveTo>
                    <a:pt x="236" y="191"/>
                  </a:moveTo>
                  <a:cubicBezTo>
                    <a:pt x="230" y="197"/>
                    <a:pt x="227" y="206"/>
                    <a:pt x="229" y="214"/>
                  </a:cubicBezTo>
                  <a:lnTo>
                    <a:pt x="238" y="266"/>
                  </a:lnTo>
                  <a:lnTo>
                    <a:pt x="192" y="241"/>
                  </a:lnTo>
                  <a:cubicBezTo>
                    <a:pt x="188" y="239"/>
                    <a:pt x="184" y="238"/>
                    <a:pt x="179" y="238"/>
                  </a:cubicBezTo>
                  <a:cubicBezTo>
                    <a:pt x="175" y="238"/>
                    <a:pt x="171" y="239"/>
                    <a:pt x="167" y="241"/>
                  </a:cubicBezTo>
                  <a:lnTo>
                    <a:pt x="121" y="266"/>
                  </a:lnTo>
                  <a:lnTo>
                    <a:pt x="130" y="214"/>
                  </a:lnTo>
                  <a:cubicBezTo>
                    <a:pt x="132" y="206"/>
                    <a:pt x="129" y="197"/>
                    <a:pt x="122" y="191"/>
                  </a:cubicBezTo>
                  <a:lnTo>
                    <a:pt x="85" y="155"/>
                  </a:lnTo>
                  <a:lnTo>
                    <a:pt x="137" y="147"/>
                  </a:lnTo>
                  <a:cubicBezTo>
                    <a:pt x="145" y="146"/>
                    <a:pt x="153" y="141"/>
                    <a:pt x="157" y="133"/>
                  </a:cubicBezTo>
                  <a:lnTo>
                    <a:pt x="179" y="87"/>
                  </a:lnTo>
                  <a:lnTo>
                    <a:pt x="202" y="133"/>
                  </a:lnTo>
                  <a:cubicBezTo>
                    <a:pt x="206" y="141"/>
                    <a:pt x="214" y="146"/>
                    <a:pt x="222" y="147"/>
                  </a:cubicBezTo>
                  <a:lnTo>
                    <a:pt x="274" y="155"/>
                  </a:lnTo>
                  <a:lnTo>
                    <a:pt x="236" y="19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167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19" grpId="0" animBg="1"/>
      <p:bldP spid="20" grpId="0" animBg="1"/>
      <p:bldP spid="21" grpId="0" animBg="1"/>
      <p:bldP spid="22" grpId="0" animBg="1"/>
      <p:bldP spid="23" grpId="0" animBg="1"/>
      <p:bldP spid="24" grpId="0" animBg="1"/>
      <p:bldP spid="29" grpId="0"/>
      <p:bldP spid="30" grpId="0"/>
      <p:bldP spid="3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8D88173-811B-170B-8CF4-51267EE3F04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5678" b="5678"/>
          <a:stretch/>
        </p:blipFill>
        <p:spPr>
          <a:xfrm>
            <a:off x="1" y="0"/>
            <a:ext cx="12192000" cy="6901030"/>
          </a:xfrm>
        </p:spPr>
      </p:pic>
      <p:sp>
        <p:nvSpPr>
          <p:cNvPr id="3" name="Title 2">
            <a:extLst>
              <a:ext uri="{FF2B5EF4-FFF2-40B4-BE49-F238E27FC236}">
                <a16:creationId xmlns:a16="http://schemas.microsoft.com/office/drawing/2014/main" id="{AC197C3C-5E9D-A931-5334-60A09FE66A09}"/>
              </a:ext>
            </a:extLst>
          </p:cNvPr>
          <p:cNvSpPr>
            <a:spLocks noGrp="1"/>
          </p:cNvSpPr>
          <p:nvPr>
            <p:ph type="title"/>
          </p:nvPr>
        </p:nvSpPr>
        <p:spPr>
          <a:xfrm>
            <a:off x="-1726" y="1095508"/>
            <a:ext cx="4606534" cy="3936931"/>
          </a:xfrm>
        </p:spPr>
        <p:txBody>
          <a:bodyPr anchor="ctr">
            <a:normAutofit/>
          </a:bodyPr>
          <a:lstStyle/>
          <a:p>
            <a:pPr>
              <a:spcBef>
                <a:spcPts val="0"/>
              </a:spcBef>
            </a:pPr>
            <a:r>
              <a:rPr lang="en-US" sz="2400" spc="0" dirty="0"/>
              <a:t>"Pedal through our city streets, turning your daily commute into an urban adventure. Bike-sharing is the key to practicality and exploration – unlock the city with every turn."</a:t>
            </a:r>
          </a:p>
        </p:txBody>
      </p:sp>
      <p:sp>
        <p:nvSpPr>
          <p:cNvPr id="4" name="Text Placeholder 3">
            <a:extLst>
              <a:ext uri="{FF2B5EF4-FFF2-40B4-BE49-F238E27FC236}">
                <a16:creationId xmlns:a16="http://schemas.microsoft.com/office/drawing/2014/main" id="{5A4B639C-6784-0F1B-9955-28268380CFE3}"/>
              </a:ext>
            </a:extLst>
          </p:cNvPr>
          <p:cNvSpPr>
            <a:spLocks noGrp="1"/>
          </p:cNvSpPr>
          <p:nvPr>
            <p:ph type="body" sz="quarter" idx="14"/>
          </p:nvPr>
        </p:nvSpPr>
        <p:spPr/>
        <p:txBody>
          <a:bodyPr/>
          <a:lstStyle/>
          <a:p>
            <a:pPr>
              <a:lnSpc>
                <a:spcPct val="100000"/>
              </a:lnSpc>
              <a:spcBef>
                <a:spcPts val="0"/>
              </a:spcBef>
            </a:pPr>
            <a:r>
              <a:rPr lang="en-US" spc="0" dirty="0"/>
              <a:t>– Donnie Minnick</a:t>
            </a:r>
          </a:p>
        </p:txBody>
      </p:sp>
    </p:spTree>
    <p:extLst>
      <p:ext uri="{BB962C8B-B14F-4D97-AF65-F5344CB8AC3E}">
        <p14:creationId xmlns:p14="http://schemas.microsoft.com/office/powerpoint/2010/main" val="408360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B020-4B7A-4734-B729-95B6BEDA3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678A2-69C5-D308-865B-A3AA7A4716E6}"/>
              </a:ext>
            </a:extLst>
          </p:cNvPr>
          <p:cNvSpPr>
            <a:spLocks noGrp="1"/>
          </p:cNvSpPr>
          <p:nvPr>
            <p:ph type="title"/>
          </p:nvPr>
        </p:nvSpPr>
        <p:spPr/>
        <p:txBody>
          <a:bodyPr/>
          <a:lstStyle/>
          <a:p>
            <a:pPr>
              <a:lnSpc>
                <a:spcPct val="100000"/>
              </a:lnSpc>
            </a:pPr>
            <a:r>
              <a:rPr lang="en-US" spc="0" dirty="0"/>
              <a:t>Future Opportunities</a:t>
            </a:r>
          </a:p>
        </p:txBody>
      </p:sp>
      <p:sp>
        <p:nvSpPr>
          <p:cNvPr id="3" name="Content Placeholder 2">
            <a:extLst>
              <a:ext uri="{FF2B5EF4-FFF2-40B4-BE49-F238E27FC236}">
                <a16:creationId xmlns:a16="http://schemas.microsoft.com/office/drawing/2014/main" id="{E277FFFE-A48B-A0D3-1217-10BC889CD0AC}"/>
              </a:ext>
            </a:extLst>
          </p:cNvPr>
          <p:cNvSpPr>
            <a:spLocks noGrp="1"/>
          </p:cNvSpPr>
          <p:nvPr>
            <p:ph idx="1"/>
          </p:nvPr>
        </p:nvSpPr>
        <p:spPr/>
        <p:txBody>
          <a:bodyPr/>
          <a:lstStyle/>
          <a:p>
            <a:pPr marL="285750" indent="-285750">
              <a:lnSpc>
                <a:spcPct val="100000"/>
              </a:lnSpc>
              <a:spcBef>
                <a:spcPts val="0"/>
              </a:spcBef>
              <a:buFont typeface="Arial" panose="020B0604020202020204" pitchFamily="34" charset="0"/>
              <a:buChar char="•"/>
            </a:pPr>
            <a:r>
              <a:rPr lang="en-US" b="0" spc="0" dirty="0"/>
              <a:t>Incorporate customer feedback for more nuanced understanding of motivations and preferences.</a:t>
            </a:r>
          </a:p>
          <a:p>
            <a:pPr>
              <a:lnSpc>
                <a:spcPct val="100000"/>
              </a:lnSpc>
              <a:spcBef>
                <a:spcPts val="0"/>
              </a:spcBef>
            </a:pPr>
            <a:endParaRPr lang="en-US" b="0" spc="0" dirty="0"/>
          </a:p>
          <a:p>
            <a:pPr marL="285750" indent="-285750">
              <a:lnSpc>
                <a:spcPct val="100000"/>
              </a:lnSpc>
              <a:spcBef>
                <a:spcPts val="0"/>
              </a:spcBef>
              <a:buFont typeface="Arial" panose="020B0604020202020204" pitchFamily="34" charset="0"/>
              <a:buChar char="•"/>
            </a:pPr>
            <a:r>
              <a:rPr lang="en-US" b="0" spc="0" dirty="0"/>
              <a:t>Data on bicycle availability to assess impacts on usage patterns.</a:t>
            </a:r>
          </a:p>
          <a:p>
            <a:pPr>
              <a:lnSpc>
                <a:spcPct val="100000"/>
              </a:lnSpc>
              <a:spcBef>
                <a:spcPts val="0"/>
              </a:spcBef>
            </a:pPr>
            <a:endParaRPr lang="en-US" b="0" spc="0" dirty="0"/>
          </a:p>
          <a:p>
            <a:pPr marL="285750" indent="-285750">
              <a:lnSpc>
                <a:spcPct val="100000"/>
              </a:lnSpc>
              <a:spcBef>
                <a:spcPts val="0"/>
              </a:spcBef>
              <a:buFont typeface="Arial" panose="020B0604020202020204" pitchFamily="34" charset="0"/>
              <a:buChar char="•"/>
            </a:pPr>
            <a:r>
              <a:rPr lang="en-US" b="0" spc="0" dirty="0"/>
              <a:t>Analysis of customer demographics, e.g. age, fitness level, cycling experience.</a:t>
            </a:r>
          </a:p>
          <a:p>
            <a:pPr>
              <a:lnSpc>
                <a:spcPct val="100000"/>
              </a:lnSpc>
              <a:spcBef>
                <a:spcPts val="0"/>
              </a:spcBef>
            </a:pPr>
            <a:endParaRPr lang="en-US" b="0" spc="0" dirty="0"/>
          </a:p>
          <a:p>
            <a:pPr marL="285750" indent="-285750">
              <a:lnSpc>
                <a:spcPct val="100000"/>
              </a:lnSpc>
              <a:spcBef>
                <a:spcPts val="0"/>
              </a:spcBef>
              <a:buFont typeface="Arial" panose="020B0604020202020204" pitchFamily="34" charset="0"/>
              <a:buChar char="•"/>
            </a:pPr>
            <a:r>
              <a:rPr lang="en-US" b="0" spc="0" dirty="0"/>
              <a:t>Analysis of pricing and how it influences usage, e.g. trip duration, usage over time.</a:t>
            </a:r>
          </a:p>
          <a:p>
            <a:pPr>
              <a:lnSpc>
                <a:spcPct val="100000"/>
              </a:lnSpc>
              <a:spcBef>
                <a:spcPts val="0"/>
              </a:spcBef>
            </a:pPr>
            <a:endParaRPr lang="en-US" b="0" spc="0" dirty="0"/>
          </a:p>
          <a:p>
            <a:pPr marL="285750" indent="-285750">
              <a:lnSpc>
                <a:spcPct val="100000"/>
              </a:lnSpc>
              <a:spcBef>
                <a:spcPts val="0"/>
              </a:spcBef>
              <a:buFont typeface="Arial" panose="020B0604020202020204" pitchFamily="34" charset="0"/>
              <a:buChar char="•"/>
            </a:pPr>
            <a:r>
              <a:rPr lang="en-US" b="0" spc="0" dirty="0"/>
              <a:t>Mode of transportation integration and possible “last mile” dynamic in customer behavior, i.e. using bike sharing as last leg of journey.</a:t>
            </a:r>
          </a:p>
        </p:txBody>
      </p:sp>
    </p:spTree>
    <p:extLst>
      <p:ext uri="{BB962C8B-B14F-4D97-AF65-F5344CB8AC3E}">
        <p14:creationId xmlns:p14="http://schemas.microsoft.com/office/powerpoint/2010/main" val="3542398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a:normAutofit/>
          </a:bodyPr>
          <a:lstStyle/>
          <a:p>
            <a:pPr>
              <a:lnSpc>
                <a:spcPct val="100000"/>
              </a:lnSpc>
            </a:pPr>
            <a:r>
              <a:rPr lang="en-US" spc="0" dirty="0"/>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a:normAutofit/>
          </a:bodyPr>
          <a:lstStyle/>
          <a:p>
            <a:pPr>
              <a:lnSpc>
                <a:spcPct val="100000"/>
              </a:lnSpc>
              <a:spcBef>
                <a:spcPts val="0"/>
              </a:spcBef>
            </a:pPr>
            <a:r>
              <a:rPr lang="en-US" spc="0" dirty="0"/>
              <a:t>Introduction</a:t>
            </a:r>
          </a:p>
          <a:p>
            <a:pPr>
              <a:lnSpc>
                <a:spcPct val="100000"/>
              </a:lnSpc>
              <a:spcBef>
                <a:spcPts val="0"/>
              </a:spcBef>
            </a:pPr>
            <a:endParaRPr lang="en-US" spc="0" dirty="0"/>
          </a:p>
          <a:p>
            <a:pPr>
              <a:lnSpc>
                <a:spcPct val="100000"/>
              </a:lnSpc>
              <a:spcBef>
                <a:spcPts val="0"/>
              </a:spcBef>
            </a:pPr>
            <a:r>
              <a:rPr lang="en-US" spc="0" dirty="0"/>
              <a:t>Business Task</a:t>
            </a:r>
          </a:p>
          <a:p>
            <a:pPr>
              <a:lnSpc>
                <a:spcPct val="100000"/>
              </a:lnSpc>
              <a:spcBef>
                <a:spcPts val="0"/>
              </a:spcBef>
            </a:pPr>
            <a:endParaRPr lang="en-US" spc="0" dirty="0"/>
          </a:p>
          <a:p>
            <a:pPr>
              <a:lnSpc>
                <a:spcPct val="100000"/>
              </a:lnSpc>
              <a:spcBef>
                <a:spcPts val="0"/>
              </a:spcBef>
            </a:pPr>
            <a:r>
              <a:rPr lang="en-US" spc="0" dirty="0"/>
              <a:t>Insights</a:t>
            </a:r>
          </a:p>
          <a:p>
            <a:pPr>
              <a:lnSpc>
                <a:spcPct val="100000"/>
              </a:lnSpc>
              <a:spcBef>
                <a:spcPts val="0"/>
              </a:spcBef>
            </a:pPr>
            <a:endParaRPr lang="en-US" spc="0" dirty="0"/>
          </a:p>
          <a:p>
            <a:pPr>
              <a:lnSpc>
                <a:spcPct val="100000"/>
              </a:lnSpc>
              <a:spcBef>
                <a:spcPts val="0"/>
              </a:spcBef>
            </a:pPr>
            <a:r>
              <a:rPr lang="en-US" spc="0" dirty="0"/>
              <a:t>Recommendations</a:t>
            </a:r>
          </a:p>
        </p:txBody>
      </p:sp>
      <p:pic>
        <p:nvPicPr>
          <p:cNvPr id="10" name="Picture Placeholder 9">
            <a:extLst>
              <a:ext uri="{FF2B5EF4-FFF2-40B4-BE49-F238E27FC236}">
                <a16:creationId xmlns:a16="http://schemas.microsoft.com/office/drawing/2014/main" id="{6FFE181A-7A02-9F65-E0C6-75CF68C65A1D}"/>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2556" r="22556"/>
          <a:stretch>
            <a:fillRect/>
          </a:stretch>
        </p:blipFill>
        <p:spPr/>
      </p:pic>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a:lstStyle/>
          <a:p>
            <a:pPr>
              <a:lnSpc>
                <a:spcPct val="100000"/>
              </a:lnSpc>
            </a:pPr>
            <a:r>
              <a:rPr lang="en-US" spc="0" dirty="0"/>
              <a:t>Introduction</a:t>
            </a:r>
          </a:p>
        </p:txBody>
      </p:sp>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4" y="2254198"/>
            <a:ext cx="6457717" cy="3767496"/>
          </a:xfrm>
        </p:spPr>
        <p:txBody>
          <a:bodyPr>
            <a:normAutofit/>
          </a:bodyPr>
          <a:lstStyle/>
          <a:p>
            <a:pPr>
              <a:lnSpc>
                <a:spcPct val="100000"/>
              </a:lnSpc>
              <a:spcBef>
                <a:spcPts val="0"/>
              </a:spcBef>
            </a:pPr>
            <a:r>
              <a:rPr lang="en-US" spc="0" dirty="0" err="1"/>
              <a:t>Cyclistic</a:t>
            </a:r>
            <a:r>
              <a:rPr lang="en-US" spc="0" dirty="0"/>
              <a:t>, a Chicago-based bike-sharing company, operates a </a:t>
            </a:r>
            <a:r>
              <a:rPr lang="en-US" spc="0" dirty="0" err="1"/>
              <a:t>geotracked</a:t>
            </a:r>
            <a:r>
              <a:rPr lang="en-US" spc="0" dirty="0"/>
              <a:t> fleet of bicycles available throughout the city.</a:t>
            </a:r>
          </a:p>
          <a:p>
            <a:pPr>
              <a:lnSpc>
                <a:spcPct val="100000"/>
              </a:lnSpc>
              <a:spcBef>
                <a:spcPts val="0"/>
              </a:spcBef>
            </a:pPr>
            <a:endParaRPr lang="en-US" spc="0" dirty="0"/>
          </a:p>
          <a:p>
            <a:pPr>
              <a:lnSpc>
                <a:spcPct val="100000"/>
              </a:lnSpc>
              <a:spcBef>
                <a:spcPts val="0"/>
              </a:spcBef>
            </a:pPr>
            <a:r>
              <a:rPr lang="en-US" spc="0" dirty="0" err="1"/>
              <a:t>Cyclistic</a:t>
            </a:r>
            <a:r>
              <a:rPr lang="en-US" spc="0" dirty="0"/>
              <a:t> classifies riders into two types: casual riders, who purchase single-ride or full-day passes, and members that subscribe to annual memberships. </a:t>
            </a:r>
          </a:p>
          <a:p>
            <a:pPr>
              <a:lnSpc>
                <a:spcPct val="100000"/>
              </a:lnSpc>
              <a:spcBef>
                <a:spcPts val="0"/>
              </a:spcBef>
            </a:pPr>
            <a:endParaRPr lang="en-US" spc="0" dirty="0"/>
          </a:p>
          <a:p>
            <a:pPr>
              <a:lnSpc>
                <a:spcPct val="100000"/>
              </a:lnSpc>
              <a:spcBef>
                <a:spcPts val="0"/>
              </a:spcBef>
            </a:pPr>
            <a:r>
              <a:rPr lang="en-US" spc="0" dirty="0"/>
              <a:t>While offering flexible purchase options attracts customers, </a:t>
            </a:r>
            <a:r>
              <a:rPr lang="en-US" spc="0" dirty="0" err="1"/>
              <a:t>Cyclistic's</a:t>
            </a:r>
            <a:r>
              <a:rPr lang="en-US" spc="0" dirty="0"/>
              <a:t> finance department has concluded that members are more profitable than casual riders and need insights to help them develop a conversion strategy.</a:t>
            </a:r>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a:lstStyle/>
          <a:p>
            <a:r>
              <a:rPr lang="en-US"/>
              <a:t>Pedal &amp; Explore</a:t>
            </a:r>
            <a:endParaRPr lang="en-US" dirty="0"/>
          </a:p>
        </p:txBody>
      </p:sp>
      <p:pic>
        <p:nvPicPr>
          <p:cNvPr id="5" name="Picture Placeholder 4">
            <a:extLst>
              <a:ext uri="{FF2B5EF4-FFF2-40B4-BE49-F238E27FC236}">
                <a16:creationId xmlns:a16="http://schemas.microsoft.com/office/drawing/2014/main" id="{286DE90C-7157-C2CC-AA42-9DEF27905AA1}"/>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906" b="906"/>
          <a:stretch>
            <a:fillRect/>
          </a:stretch>
        </p:blipFill>
        <p:spPr/>
      </p:pic>
      <p:pic>
        <p:nvPicPr>
          <p:cNvPr id="12" name="Picture Placeholder 11">
            <a:extLst>
              <a:ext uri="{FF2B5EF4-FFF2-40B4-BE49-F238E27FC236}">
                <a16:creationId xmlns:a16="http://schemas.microsoft.com/office/drawing/2014/main" id="{F1D9345D-DEC8-B2D6-EE51-B58FAA02DA83}"/>
              </a:ext>
            </a:extLst>
          </p:cNvPr>
          <p:cNvPicPr>
            <a:picLocks noGrp="1" noChangeAspect="1"/>
          </p:cNvPicPr>
          <p:nvPr>
            <p:ph type="pic" sz="quarter" idx="14"/>
          </p:nvPr>
        </p:nvPicPr>
        <p:blipFill>
          <a:blip r:embed="rId5">
            <a:extLst>
              <a:ext uri="{837473B0-CC2E-450A-ABE3-18F120FF3D39}">
                <a1611:picAttrSrcUrl xmlns:a1611="http://schemas.microsoft.com/office/drawing/2016/11/main" r:id="rId6"/>
              </a:ext>
            </a:extLst>
          </a:blip>
          <a:srcRect l="6595" r="6595"/>
          <a:stretch/>
        </p:blipFill>
        <p:spPr/>
      </p:pic>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0AE722-3A17-4292-8B0C-015DEE23F973}"/>
              </a:ext>
            </a:extLst>
          </p:cNvPr>
          <p:cNvSpPr>
            <a:spLocks noGrp="1"/>
          </p:cNvSpPr>
          <p:nvPr>
            <p:ph type="title"/>
          </p:nvPr>
        </p:nvSpPr>
        <p:spPr>
          <a:xfrm>
            <a:off x="648935" y="180644"/>
            <a:ext cx="10900146" cy="935776"/>
          </a:xfrm>
        </p:spPr>
        <p:txBody>
          <a:bodyPr>
            <a:noAutofit/>
          </a:bodyPr>
          <a:lstStyle/>
          <a:p>
            <a:pPr>
              <a:lnSpc>
                <a:spcPct val="100000"/>
              </a:lnSpc>
            </a:pPr>
            <a:r>
              <a:rPr lang="en-US" spc="0" dirty="0"/>
              <a:t>Business Task</a:t>
            </a:r>
          </a:p>
        </p:txBody>
      </p:sp>
      <p:sp>
        <p:nvSpPr>
          <p:cNvPr id="11" name="Content Placeholder 10">
            <a:extLst>
              <a:ext uri="{FF2B5EF4-FFF2-40B4-BE49-F238E27FC236}">
                <a16:creationId xmlns:a16="http://schemas.microsoft.com/office/drawing/2014/main" id="{0ED48AB2-7B87-4FA9-90BB-0B88AD92D396}"/>
              </a:ext>
            </a:extLst>
          </p:cNvPr>
          <p:cNvSpPr>
            <a:spLocks noGrp="1"/>
          </p:cNvSpPr>
          <p:nvPr>
            <p:ph idx="1"/>
          </p:nvPr>
        </p:nvSpPr>
        <p:spPr>
          <a:xfrm>
            <a:off x="642918" y="1684962"/>
            <a:ext cx="10900146" cy="1303966"/>
          </a:xfrm>
        </p:spPr>
        <p:txBody>
          <a:bodyPr>
            <a:normAutofit/>
          </a:bodyPr>
          <a:lstStyle/>
          <a:p>
            <a:pPr marL="0" indent="0">
              <a:lnSpc>
                <a:spcPct val="100000"/>
              </a:lnSpc>
              <a:spcBef>
                <a:spcPts val="0"/>
              </a:spcBef>
              <a:buNone/>
            </a:pPr>
            <a:r>
              <a:rPr lang="en-US" spc="0" dirty="0" err="1"/>
              <a:t>Cyclistic's</a:t>
            </a:r>
            <a:r>
              <a:rPr lang="en-US" spc="0" dirty="0"/>
              <a:t> marketing team plans to develop marketing strategies to </a:t>
            </a:r>
            <a:r>
              <a:rPr lang="en-US" b="1" spc="0" dirty="0"/>
              <a:t>increase profits by converting casual riders to annual members</a:t>
            </a:r>
            <a:r>
              <a:rPr lang="en-US" spc="0" dirty="0"/>
              <a:t>. To help the marketing team understand this opportunity, analysis will focus on three questions.</a:t>
            </a:r>
          </a:p>
          <a:p>
            <a:pPr marL="0" indent="0">
              <a:lnSpc>
                <a:spcPct val="100000"/>
              </a:lnSpc>
              <a:buNone/>
            </a:pPr>
            <a:endParaRPr lang="en-US" spc="0" dirty="0"/>
          </a:p>
          <a:p>
            <a:pPr marL="0" indent="0">
              <a:lnSpc>
                <a:spcPct val="100000"/>
              </a:lnSpc>
              <a:buNone/>
            </a:pPr>
            <a:endParaRPr lang="en-US" spc="0" dirty="0"/>
          </a:p>
        </p:txBody>
      </p:sp>
      <p:sp>
        <p:nvSpPr>
          <p:cNvPr id="9" name="Rectangle 8">
            <a:extLst>
              <a:ext uri="{FF2B5EF4-FFF2-40B4-BE49-F238E27FC236}">
                <a16:creationId xmlns:a16="http://schemas.microsoft.com/office/drawing/2014/main" id="{B5666498-69B7-544C-28AD-92E72FE68A94}"/>
              </a:ext>
            </a:extLst>
          </p:cNvPr>
          <p:cNvSpPr/>
          <p:nvPr/>
        </p:nvSpPr>
        <p:spPr>
          <a:xfrm>
            <a:off x="743120" y="2869326"/>
            <a:ext cx="2784029" cy="2505070"/>
          </a:xfrm>
          <a:prstGeom prst="rect">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801" tIns="170801" rIns="170801" bIns="170801" numCol="1" spcCol="1270" anchor="ctr" anchorCtr="0">
            <a:noAutofit/>
          </a:bodyPr>
          <a:lstStyle/>
          <a:p>
            <a:pPr algn="ctr" defTabSz="1444336">
              <a:lnSpc>
                <a:spcPct val="90000"/>
              </a:lnSpc>
              <a:spcBef>
                <a:spcPct val="0"/>
              </a:spcBef>
              <a:spcAft>
                <a:spcPct val="35000"/>
              </a:spcAft>
            </a:pPr>
            <a:endParaRPr lang="en-US" sz="3249">
              <a:solidFill>
                <a:schemeClr val="bg1"/>
              </a:solidFill>
            </a:endParaRPr>
          </a:p>
        </p:txBody>
      </p:sp>
      <p:sp>
        <p:nvSpPr>
          <p:cNvPr id="13" name="Freeform 5">
            <a:extLst>
              <a:ext uri="{FF2B5EF4-FFF2-40B4-BE49-F238E27FC236}">
                <a16:creationId xmlns:a16="http://schemas.microsoft.com/office/drawing/2014/main" id="{CE117900-AD75-F201-8D53-C34FB47903DD}"/>
              </a:ext>
            </a:extLst>
          </p:cNvPr>
          <p:cNvSpPr/>
          <p:nvPr/>
        </p:nvSpPr>
        <p:spPr>
          <a:xfrm>
            <a:off x="3844005" y="3776642"/>
            <a:ext cx="590214" cy="690439"/>
          </a:xfrm>
          <a:custGeom>
            <a:avLst/>
            <a:gdLst>
              <a:gd name="connsiteX0" fmla="*/ 0 w 1133948"/>
              <a:gd name="connsiteY0" fmla="*/ 265301 h 1326505"/>
              <a:gd name="connsiteX1" fmla="*/ 566974 w 1133948"/>
              <a:gd name="connsiteY1" fmla="*/ 265301 h 1326505"/>
              <a:gd name="connsiteX2" fmla="*/ 566974 w 1133948"/>
              <a:gd name="connsiteY2" fmla="*/ 0 h 1326505"/>
              <a:gd name="connsiteX3" fmla="*/ 1133948 w 1133948"/>
              <a:gd name="connsiteY3" fmla="*/ 663253 h 1326505"/>
              <a:gd name="connsiteX4" fmla="*/ 566974 w 1133948"/>
              <a:gd name="connsiteY4" fmla="*/ 1326505 h 1326505"/>
              <a:gd name="connsiteX5" fmla="*/ 566974 w 1133948"/>
              <a:gd name="connsiteY5" fmla="*/ 1061204 h 1326505"/>
              <a:gd name="connsiteX6" fmla="*/ 0 w 1133948"/>
              <a:gd name="connsiteY6" fmla="*/ 1061204 h 1326505"/>
              <a:gd name="connsiteX7" fmla="*/ 0 w 1133948"/>
              <a:gd name="connsiteY7" fmla="*/ 265301 h 132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948" h="1326505">
                <a:moveTo>
                  <a:pt x="0" y="265301"/>
                </a:moveTo>
                <a:lnTo>
                  <a:pt x="566974" y="265301"/>
                </a:lnTo>
                <a:lnTo>
                  <a:pt x="566974" y="0"/>
                </a:lnTo>
                <a:lnTo>
                  <a:pt x="1133948" y="663253"/>
                </a:lnTo>
                <a:lnTo>
                  <a:pt x="566974" y="1326505"/>
                </a:lnTo>
                <a:lnTo>
                  <a:pt x="566974" y="1061204"/>
                </a:lnTo>
                <a:lnTo>
                  <a:pt x="0" y="1061204"/>
                </a:lnTo>
                <a:lnTo>
                  <a:pt x="0" y="265301"/>
                </a:lnTo>
                <a:close/>
              </a:path>
            </a:pathLst>
          </a:custGeom>
          <a:solidFill>
            <a:schemeClr val="bg2">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2633" rIns="170070" bIns="132633" numCol="1" spcCol="1270" anchor="ctr" anchorCtr="0">
            <a:noAutofit/>
          </a:bodyPr>
          <a:lstStyle/>
          <a:p>
            <a:pPr algn="ctr" defTabSz="1155469">
              <a:lnSpc>
                <a:spcPct val="90000"/>
              </a:lnSpc>
              <a:spcBef>
                <a:spcPct val="0"/>
              </a:spcBef>
              <a:spcAft>
                <a:spcPct val="35000"/>
              </a:spcAft>
            </a:pPr>
            <a:endParaRPr lang="en-US" sz="2599">
              <a:solidFill>
                <a:schemeClr val="bg1"/>
              </a:solidFill>
            </a:endParaRPr>
          </a:p>
        </p:txBody>
      </p:sp>
      <p:sp>
        <p:nvSpPr>
          <p:cNvPr id="15" name="Rectangle 14">
            <a:extLst>
              <a:ext uri="{FF2B5EF4-FFF2-40B4-BE49-F238E27FC236}">
                <a16:creationId xmlns:a16="http://schemas.microsoft.com/office/drawing/2014/main" id="{A5DC1B08-8CFA-6FD6-DEB5-5F96549521EE}"/>
              </a:ext>
            </a:extLst>
          </p:cNvPr>
          <p:cNvSpPr/>
          <p:nvPr/>
        </p:nvSpPr>
        <p:spPr>
          <a:xfrm>
            <a:off x="4751077" y="2869326"/>
            <a:ext cx="2784029" cy="250507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801" tIns="170801" rIns="170801" bIns="170801" numCol="1" spcCol="1270" anchor="ctr" anchorCtr="0">
            <a:noAutofit/>
          </a:bodyPr>
          <a:lstStyle/>
          <a:p>
            <a:pPr algn="ctr" defTabSz="1444336">
              <a:lnSpc>
                <a:spcPct val="90000"/>
              </a:lnSpc>
              <a:spcBef>
                <a:spcPct val="0"/>
              </a:spcBef>
              <a:spcAft>
                <a:spcPct val="35000"/>
              </a:spcAft>
            </a:pPr>
            <a:endParaRPr lang="en-US" sz="3249">
              <a:solidFill>
                <a:schemeClr val="bg1"/>
              </a:solidFill>
            </a:endParaRPr>
          </a:p>
        </p:txBody>
      </p:sp>
      <p:sp>
        <p:nvSpPr>
          <p:cNvPr id="17" name="Freeform 7">
            <a:extLst>
              <a:ext uri="{FF2B5EF4-FFF2-40B4-BE49-F238E27FC236}">
                <a16:creationId xmlns:a16="http://schemas.microsoft.com/office/drawing/2014/main" id="{DC213B46-9DA9-1F07-1431-06C6D25CDABF}"/>
              </a:ext>
            </a:extLst>
          </p:cNvPr>
          <p:cNvSpPr/>
          <p:nvPr/>
        </p:nvSpPr>
        <p:spPr>
          <a:xfrm>
            <a:off x="7851963" y="3776642"/>
            <a:ext cx="590214" cy="690439"/>
          </a:xfrm>
          <a:custGeom>
            <a:avLst/>
            <a:gdLst>
              <a:gd name="connsiteX0" fmla="*/ 0 w 1133948"/>
              <a:gd name="connsiteY0" fmla="*/ 265301 h 1326505"/>
              <a:gd name="connsiteX1" fmla="*/ 566974 w 1133948"/>
              <a:gd name="connsiteY1" fmla="*/ 265301 h 1326505"/>
              <a:gd name="connsiteX2" fmla="*/ 566974 w 1133948"/>
              <a:gd name="connsiteY2" fmla="*/ 0 h 1326505"/>
              <a:gd name="connsiteX3" fmla="*/ 1133948 w 1133948"/>
              <a:gd name="connsiteY3" fmla="*/ 663253 h 1326505"/>
              <a:gd name="connsiteX4" fmla="*/ 566974 w 1133948"/>
              <a:gd name="connsiteY4" fmla="*/ 1326505 h 1326505"/>
              <a:gd name="connsiteX5" fmla="*/ 566974 w 1133948"/>
              <a:gd name="connsiteY5" fmla="*/ 1061204 h 1326505"/>
              <a:gd name="connsiteX6" fmla="*/ 0 w 1133948"/>
              <a:gd name="connsiteY6" fmla="*/ 1061204 h 1326505"/>
              <a:gd name="connsiteX7" fmla="*/ 0 w 1133948"/>
              <a:gd name="connsiteY7" fmla="*/ 265301 h 132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948" h="1326505">
                <a:moveTo>
                  <a:pt x="0" y="265301"/>
                </a:moveTo>
                <a:lnTo>
                  <a:pt x="566974" y="265301"/>
                </a:lnTo>
                <a:lnTo>
                  <a:pt x="566974" y="0"/>
                </a:lnTo>
                <a:lnTo>
                  <a:pt x="1133948" y="663253"/>
                </a:lnTo>
                <a:lnTo>
                  <a:pt x="566974" y="1326505"/>
                </a:lnTo>
                <a:lnTo>
                  <a:pt x="566974" y="1061204"/>
                </a:lnTo>
                <a:lnTo>
                  <a:pt x="0" y="1061204"/>
                </a:lnTo>
                <a:lnTo>
                  <a:pt x="0" y="265301"/>
                </a:lnTo>
                <a:close/>
              </a:path>
            </a:pathLst>
          </a:custGeom>
          <a:solidFill>
            <a:schemeClr val="bg2">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32633" rIns="170070" bIns="132633" numCol="1" spcCol="1270" anchor="ctr" anchorCtr="0">
            <a:noAutofit/>
          </a:bodyPr>
          <a:lstStyle/>
          <a:p>
            <a:pPr algn="ctr" defTabSz="1155469">
              <a:lnSpc>
                <a:spcPct val="90000"/>
              </a:lnSpc>
              <a:spcBef>
                <a:spcPct val="0"/>
              </a:spcBef>
              <a:spcAft>
                <a:spcPct val="35000"/>
              </a:spcAft>
            </a:pPr>
            <a:endParaRPr lang="en-US" sz="2599">
              <a:solidFill>
                <a:schemeClr val="bg1"/>
              </a:solidFill>
            </a:endParaRPr>
          </a:p>
        </p:txBody>
      </p:sp>
      <p:sp>
        <p:nvSpPr>
          <p:cNvPr id="18" name="Rectangle 17">
            <a:extLst>
              <a:ext uri="{FF2B5EF4-FFF2-40B4-BE49-F238E27FC236}">
                <a16:creationId xmlns:a16="http://schemas.microsoft.com/office/drawing/2014/main" id="{625B1A7E-CB54-E1A9-202A-FA78A5BC0EDC}"/>
              </a:ext>
            </a:extLst>
          </p:cNvPr>
          <p:cNvSpPr/>
          <p:nvPr/>
        </p:nvSpPr>
        <p:spPr>
          <a:xfrm>
            <a:off x="8759035" y="2869326"/>
            <a:ext cx="2784029" cy="250507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801" tIns="170801" rIns="170801" bIns="170801" numCol="1" spcCol="1270" anchor="ctr" anchorCtr="0">
            <a:noAutofit/>
          </a:bodyPr>
          <a:lstStyle/>
          <a:p>
            <a:pPr algn="ctr" defTabSz="1444336">
              <a:lnSpc>
                <a:spcPct val="90000"/>
              </a:lnSpc>
              <a:spcBef>
                <a:spcPct val="0"/>
              </a:spcBef>
              <a:spcAft>
                <a:spcPct val="35000"/>
              </a:spcAft>
            </a:pPr>
            <a:endParaRPr lang="en-US" sz="3249">
              <a:solidFill>
                <a:schemeClr val="bg1"/>
              </a:solidFill>
            </a:endParaRPr>
          </a:p>
        </p:txBody>
      </p:sp>
      <p:sp>
        <p:nvSpPr>
          <p:cNvPr id="19" name="Rectangle 18">
            <a:extLst>
              <a:ext uri="{FF2B5EF4-FFF2-40B4-BE49-F238E27FC236}">
                <a16:creationId xmlns:a16="http://schemas.microsoft.com/office/drawing/2014/main" id="{9A611C5D-9FA3-E2DB-D03E-7FC5F190032B}"/>
              </a:ext>
            </a:extLst>
          </p:cNvPr>
          <p:cNvSpPr/>
          <p:nvPr/>
        </p:nvSpPr>
        <p:spPr>
          <a:xfrm>
            <a:off x="893234" y="2679613"/>
            <a:ext cx="566392" cy="566392"/>
          </a:xfrm>
          <a:prstGeom prst="rect">
            <a:avLst/>
          </a:prstGeom>
          <a:solidFill>
            <a:schemeClr val="accent1">
              <a:lumMod val="75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1</a:t>
            </a:r>
          </a:p>
        </p:txBody>
      </p:sp>
      <p:sp>
        <p:nvSpPr>
          <p:cNvPr id="20" name="Rectangle 19">
            <a:extLst>
              <a:ext uri="{FF2B5EF4-FFF2-40B4-BE49-F238E27FC236}">
                <a16:creationId xmlns:a16="http://schemas.microsoft.com/office/drawing/2014/main" id="{952051E2-FC22-89C2-F0B3-B11C9469E558}"/>
              </a:ext>
            </a:extLst>
          </p:cNvPr>
          <p:cNvSpPr/>
          <p:nvPr/>
        </p:nvSpPr>
        <p:spPr>
          <a:xfrm>
            <a:off x="4901191" y="2679613"/>
            <a:ext cx="566392" cy="566392"/>
          </a:xfrm>
          <a:prstGeom prst="rect">
            <a:avLst/>
          </a:prstGeom>
          <a:solidFill>
            <a:schemeClr val="accent1">
              <a:lumMod val="75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mj-lt"/>
              </a:rPr>
              <a:t>2</a:t>
            </a:r>
          </a:p>
        </p:txBody>
      </p:sp>
      <p:sp>
        <p:nvSpPr>
          <p:cNvPr id="21" name="Rectangle 20">
            <a:extLst>
              <a:ext uri="{FF2B5EF4-FFF2-40B4-BE49-F238E27FC236}">
                <a16:creationId xmlns:a16="http://schemas.microsoft.com/office/drawing/2014/main" id="{794C835C-C602-B062-6979-A417C3422306}"/>
              </a:ext>
            </a:extLst>
          </p:cNvPr>
          <p:cNvSpPr/>
          <p:nvPr/>
        </p:nvSpPr>
        <p:spPr>
          <a:xfrm>
            <a:off x="8899241" y="2679613"/>
            <a:ext cx="566392" cy="566392"/>
          </a:xfrm>
          <a:prstGeom prst="rect">
            <a:avLst/>
          </a:prstGeom>
          <a:solidFill>
            <a:schemeClr val="accent1">
              <a:lumMod val="75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3</a:t>
            </a:r>
          </a:p>
        </p:txBody>
      </p:sp>
      <p:sp>
        <p:nvSpPr>
          <p:cNvPr id="22" name="Rectangle 21">
            <a:extLst>
              <a:ext uri="{FF2B5EF4-FFF2-40B4-BE49-F238E27FC236}">
                <a16:creationId xmlns:a16="http://schemas.microsoft.com/office/drawing/2014/main" id="{1537DDA1-4B64-4BC5-4F5E-C76535B0E3B1}"/>
              </a:ext>
            </a:extLst>
          </p:cNvPr>
          <p:cNvSpPr/>
          <p:nvPr/>
        </p:nvSpPr>
        <p:spPr>
          <a:xfrm>
            <a:off x="1021278" y="4129013"/>
            <a:ext cx="2232561" cy="88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How do annual members and casual riders differ?</a:t>
            </a:r>
          </a:p>
        </p:txBody>
      </p:sp>
      <p:sp>
        <p:nvSpPr>
          <p:cNvPr id="23" name="Rectangle 22">
            <a:extLst>
              <a:ext uri="{FF2B5EF4-FFF2-40B4-BE49-F238E27FC236}">
                <a16:creationId xmlns:a16="http://schemas.microsoft.com/office/drawing/2014/main" id="{5F18C1F4-C73E-73E9-27DD-FCD496462B40}"/>
              </a:ext>
            </a:extLst>
          </p:cNvPr>
          <p:cNvSpPr/>
          <p:nvPr/>
        </p:nvSpPr>
        <p:spPr>
          <a:xfrm>
            <a:off x="4901191" y="4129013"/>
            <a:ext cx="2532762" cy="88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Why might casual riders buy an annual membership?</a:t>
            </a:r>
          </a:p>
        </p:txBody>
      </p:sp>
      <p:sp>
        <p:nvSpPr>
          <p:cNvPr id="24" name="Rectangle 23">
            <a:extLst>
              <a:ext uri="{FF2B5EF4-FFF2-40B4-BE49-F238E27FC236}">
                <a16:creationId xmlns:a16="http://schemas.microsoft.com/office/drawing/2014/main" id="{3DCF16C0-5FA7-6FE8-7EF1-5B6B082AEF6B}"/>
              </a:ext>
            </a:extLst>
          </p:cNvPr>
          <p:cNvSpPr/>
          <p:nvPr/>
        </p:nvSpPr>
        <p:spPr>
          <a:xfrm>
            <a:off x="8899242" y="4129013"/>
            <a:ext cx="2549638" cy="886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How might we use digital media to influence casual riders to become members?</a:t>
            </a:r>
          </a:p>
        </p:txBody>
      </p:sp>
      <p:grpSp>
        <p:nvGrpSpPr>
          <p:cNvPr id="29" name="Group 28">
            <a:extLst>
              <a:ext uri="{FF2B5EF4-FFF2-40B4-BE49-F238E27FC236}">
                <a16:creationId xmlns:a16="http://schemas.microsoft.com/office/drawing/2014/main" id="{BB5D5754-3325-715A-BCE7-40C3F539F6DA}"/>
              </a:ext>
            </a:extLst>
          </p:cNvPr>
          <p:cNvGrpSpPr/>
          <p:nvPr/>
        </p:nvGrpSpPr>
        <p:grpSpPr>
          <a:xfrm>
            <a:off x="5833852" y="3378775"/>
            <a:ext cx="618478" cy="589026"/>
            <a:chOff x="12341649" y="5031259"/>
            <a:chExt cx="618478" cy="589026"/>
          </a:xfrm>
          <a:solidFill>
            <a:schemeClr val="bg2"/>
          </a:solidFill>
        </p:grpSpPr>
        <p:sp>
          <p:nvSpPr>
            <p:cNvPr id="30" name="Freeform 311">
              <a:extLst>
                <a:ext uri="{FF2B5EF4-FFF2-40B4-BE49-F238E27FC236}">
                  <a16:creationId xmlns:a16="http://schemas.microsoft.com/office/drawing/2014/main" id="{2A40F190-EAFA-7058-6610-45F883554695}"/>
                </a:ext>
              </a:extLst>
            </p:cNvPr>
            <p:cNvSpPr>
              <a:spLocks noChangeArrowheads="1"/>
            </p:cNvSpPr>
            <p:nvPr userDrawn="1"/>
          </p:nvSpPr>
          <p:spPr bwMode="auto">
            <a:xfrm>
              <a:off x="12525719" y="5112251"/>
              <a:ext cx="68720" cy="125167"/>
            </a:xfrm>
            <a:custGeom>
              <a:avLst/>
              <a:gdLst>
                <a:gd name="T0" fmla="*/ 16262 w 123"/>
                <a:gd name="T1" fmla="*/ 24216 h 224"/>
                <a:gd name="T2" fmla="*/ 36861 w 123"/>
                <a:gd name="T3" fmla="*/ 24216 h 224"/>
                <a:gd name="T4" fmla="*/ 42282 w 123"/>
                <a:gd name="T5" fmla="*/ 18795 h 224"/>
                <a:gd name="T6" fmla="*/ 36861 w 123"/>
                <a:gd name="T7" fmla="*/ 13012 h 224"/>
                <a:gd name="T8" fmla="*/ 27465 w 123"/>
                <a:gd name="T9" fmla="*/ 13012 h 224"/>
                <a:gd name="T10" fmla="*/ 27465 w 123"/>
                <a:gd name="T11" fmla="*/ 5422 h 224"/>
                <a:gd name="T12" fmla="*/ 21683 w 123"/>
                <a:gd name="T13" fmla="*/ 0 h 224"/>
                <a:gd name="T14" fmla="*/ 16262 w 123"/>
                <a:gd name="T15" fmla="*/ 5422 h 224"/>
                <a:gd name="T16" fmla="*/ 16262 w 123"/>
                <a:gd name="T17" fmla="*/ 13012 h 224"/>
                <a:gd name="T18" fmla="*/ 0 w 123"/>
                <a:gd name="T19" fmla="*/ 29999 h 224"/>
                <a:gd name="T20" fmla="*/ 16985 w 123"/>
                <a:gd name="T21" fmla="*/ 46625 h 224"/>
                <a:gd name="T22" fmla="*/ 27465 w 123"/>
                <a:gd name="T23" fmla="*/ 46625 h 224"/>
                <a:gd name="T24" fmla="*/ 32163 w 123"/>
                <a:gd name="T25" fmla="*/ 51324 h 224"/>
                <a:gd name="T26" fmla="*/ 27465 w 123"/>
                <a:gd name="T27" fmla="*/ 56023 h 224"/>
                <a:gd name="T28" fmla="*/ 6866 w 123"/>
                <a:gd name="T29" fmla="*/ 56023 h 224"/>
                <a:gd name="T30" fmla="*/ 1084 w 123"/>
                <a:gd name="T31" fmla="*/ 61806 h 224"/>
                <a:gd name="T32" fmla="*/ 6866 w 123"/>
                <a:gd name="T33" fmla="*/ 67227 h 224"/>
                <a:gd name="T34" fmla="*/ 16985 w 123"/>
                <a:gd name="T35" fmla="*/ 67227 h 224"/>
                <a:gd name="T36" fmla="*/ 16985 w 123"/>
                <a:gd name="T37" fmla="*/ 74818 h 224"/>
                <a:gd name="T38" fmla="*/ 22767 w 123"/>
                <a:gd name="T39" fmla="*/ 80601 h 224"/>
                <a:gd name="T40" fmla="*/ 28188 w 123"/>
                <a:gd name="T41" fmla="*/ 74818 h 224"/>
                <a:gd name="T42" fmla="*/ 28188 w 123"/>
                <a:gd name="T43" fmla="*/ 67227 h 224"/>
                <a:gd name="T44" fmla="*/ 44089 w 123"/>
                <a:gd name="T45" fmla="*/ 50601 h 224"/>
                <a:gd name="T46" fmla="*/ 27465 w 123"/>
                <a:gd name="T47" fmla="*/ 33614 h 224"/>
                <a:gd name="T48" fmla="*/ 16985 w 123"/>
                <a:gd name="T49" fmla="*/ 33614 h 224"/>
                <a:gd name="T50" fmla="*/ 12287 w 123"/>
                <a:gd name="T51" fmla="*/ 28915 h 224"/>
                <a:gd name="T52" fmla="*/ 16262 w 123"/>
                <a:gd name="T53" fmla="*/ 24216 h 2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3" h="224">
                  <a:moveTo>
                    <a:pt x="45" y="67"/>
                  </a:moveTo>
                  <a:lnTo>
                    <a:pt x="102" y="67"/>
                  </a:lnTo>
                  <a:cubicBezTo>
                    <a:pt x="109" y="67"/>
                    <a:pt x="117" y="59"/>
                    <a:pt x="117" y="52"/>
                  </a:cubicBezTo>
                  <a:cubicBezTo>
                    <a:pt x="117" y="44"/>
                    <a:pt x="109" y="36"/>
                    <a:pt x="102" y="36"/>
                  </a:cubicBezTo>
                  <a:lnTo>
                    <a:pt x="76" y="36"/>
                  </a:lnTo>
                  <a:lnTo>
                    <a:pt x="76" y="15"/>
                  </a:lnTo>
                  <a:cubicBezTo>
                    <a:pt x="76" y="8"/>
                    <a:pt x="68" y="0"/>
                    <a:pt x="60" y="0"/>
                  </a:cubicBezTo>
                  <a:cubicBezTo>
                    <a:pt x="52" y="0"/>
                    <a:pt x="45" y="8"/>
                    <a:pt x="45" y="15"/>
                  </a:cubicBezTo>
                  <a:lnTo>
                    <a:pt x="45" y="36"/>
                  </a:lnTo>
                  <a:cubicBezTo>
                    <a:pt x="21" y="39"/>
                    <a:pt x="0" y="57"/>
                    <a:pt x="0" y="83"/>
                  </a:cubicBezTo>
                  <a:cubicBezTo>
                    <a:pt x="0" y="109"/>
                    <a:pt x="21" y="129"/>
                    <a:pt x="47" y="129"/>
                  </a:cubicBezTo>
                  <a:lnTo>
                    <a:pt x="76" y="129"/>
                  </a:lnTo>
                  <a:cubicBezTo>
                    <a:pt x="83" y="129"/>
                    <a:pt x="89" y="134"/>
                    <a:pt x="89" y="142"/>
                  </a:cubicBezTo>
                  <a:cubicBezTo>
                    <a:pt x="89" y="149"/>
                    <a:pt x="83" y="155"/>
                    <a:pt x="76" y="155"/>
                  </a:cubicBezTo>
                  <a:lnTo>
                    <a:pt x="19" y="155"/>
                  </a:lnTo>
                  <a:cubicBezTo>
                    <a:pt x="11" y="155"/>
                    <a:pt x="3" y="163"/>
                    <a:pt x="3" y="171"/>
                  </a:cubicBezTo>
                  <a:cubicBezTo>
                    <a:pt x="3" y="179"/>
                    <a:pt x="11" y="186"/>
                    <a:pt x="19" y="186"/>
                  </a:cubicBezTo>
                  <a:lnTo>
                    <a:pt x="47" y="186"/>
                  </a:lnTo>
                  <a:lnTo>
                    <a:pt x="47" y="207"/>
                  </a:lnTo>
                  <a:cubicBezTo>
                    <a:pt x="47" y="215"/>
                    <a:pt x="55" y="223"/>
                    <a:pt x="63" y="223"/>
                  </a:cubicBezTo>
                  <a:cubicBezTo>
                    <a:pt x="70" y="223"/>
                    <a:pt x="78" y="215"/>
                    <a:pt x="78" y="207"/>
                  </a:cubicBezTo>
                  <a:lnTo>
                    <a:pt x="78" y="186"/>
                  </a:lnTo>
                  <a:cubicBezTo>
                    <a:pt x="102" y="184"/>
                    <a:pt x="122" y="166"/>
                    <a:pt x="122" y="140"/>
                  </a:cubicBezTo>
                  <a:cubicBezTo>
                    <a:pt x="122" y="114"/>
                    <a:pt x="102" y="93"/>
                    <a:pt x="76" y="93"/>
                  </a:cubicBezTo>
                  <a:lnTo>
                    <a:pt x="47" y="93"/>
                  </a:lnTo>
                  <a:cubicBezTo>
                    <a:pt x="39" y="93"/>
                    <a:pt x="34" y="88"/>
                    <a:pt x="34" y="80"/>
                  </a:cubicBezTo>
                  <a:cubicBezTo>
                    <a:pt x="32" y="75"/>
                    <a:pt x="37" y="67"/>
                    <a:pt x="45" y="67"/>
                  </a:cubicBezTo>
                </a:path>
              </a:pathLst>
            </a:custGeom>
            <a:grpFill/>
            <a:ln>
              <a:noFill/>
            </a:ln>
            <a:effectLst/>
          </p:spPr>
          <p:txBody>
            <a:bodyPr wrap="none" anchor="ctr"/>
            <a:lstStyle/>
            <a:p>
              <a:endParaRPr lang="en-US"/>
            </a:p>
          </p:txBody>
        </p:sp>
        <p:sp>
          <p:nvSpPr>
            <p:cNvPr id="31" name="Freeform 312">
              <a:extLst>
                <a:ext uri="{FF2B5EF4-FFF2-40B4-BE49-F238E27FC236}">
                  <a16:creationId xmlns:a16="http://schemas.microsoft.com/office/drawing/2014/main" id="{CFF59A28-338D-646F-9237-3D77CCB01D36}"/>
                </a:ext>
              </a:extLst>
            </p:cNvPr>
            <p:cNvSpPr>
              <a:spLocks noChangeArrowheads="1"/>
            </p:cNvSpPr>
            <p:nvPr userDrawn="1"/>
          </p:nvSpPr>
          <p:spPr bwMode="auto">
            <a:xfrm>
              <a:off x="12616528" y="5389584"/>
              <a:ext cx="68720" cy="125169"/>
            </a:xfrm>
            <a:custGeom>
              <a:avLst/>
              <a:gdLst>
                <a:gd name="T0" fmla="*/ 16985 w 123"/>
                <a:gd name="T1" fmla="*/ 24217 h 224"/>
                <a:gd name="T2" fmla="*/ 37584 w 123"/>
                <a:gd name="T3" fmla="*/ 24217 h 224"/>
                <a:gd name="T4" fmla="*/ 43366 w 123"/>
                <a:gd name="T5" fmla="*/ 18795 h 224"/>
                <a:gd name="T6" fmla="*/ 37584 w 123"/>
                <a:gd name="T7" fmla="*/ 13012 h 224"/>
                <a:gd name="T8" fmla="*/ 27465 w 123"/>
                <a:gd name="T9" fmla="*/ 13012 h 224"/>
                <a:gd name="T10" fmla="*/ 27465 w 123"/>
                <a:gd name="T11" fmla="*/ 5422 h 224"/>
                <a:gd name="T12" fmla="*/ 21683 w 123"/>
                <a:gd name="T13" fmla="*/ 0 h 224"/>
                <a:gd name="T14" fmla="*/ 15901 w 123"/>
                <a:gd name="T15" fmla="*/ 5422 h 224"/>
                <a:gd name="T16" fmla="*/ 15901 w 123"/>
                <a:gd name="T17" fmla="*/ 13012 h 224"/>
                <a:gd name="T18" fmla="*/ 0 w 123"/>
                <a:gd name="T19" fmla="*/ 30000 h 224"/>
                <a:gd name="T20" fmla="*/ 16985 w 123"/>
                <a:gd name="T21" fmla="*/ 46626 h 224"/>
                <a:gd name="T22" fmla="*/ 27465 w 123"/>
                <a:gd name="T23" fmla="*/ 46626 h 224"/>
                <a:gd name="T24" fmla="*/ 32163 w 123"/>
                <a:gd name="T25" fmla="*/ 51325 h 224"/>
                <a:gd name="T26" fmla="*/ 27465 w 123"/>
                <a:gd name="T27" fmla="*/ 56024 h 224"/>
                <a:gd name="T28" fmla="*/ 6866 w 123"/>
                <a:gd name="T29" fmla="*/ 56024 h 224"/>
                <a:gd name="T30" fmla="*/ 1084 w 123"/>
                <a:gd name="T31" fmla="*/ 61807 h 224"/>
                <a:gd name="T32" fmla="*/ 6866 w 123"/>
                <a:gd name="T33" fmla="*/ 67228 h 224"/>
                <a:gd name="T34" fmla="*/ 16985 w 123"/>
                <a:gd name="T35" fmla="*/ 67228 h 224"/>
                <a:gd name="T36" fmla="*/ 16985 w 123"/>
                <a:gd name="T37" fmla="*/ 74818 h 224"/>
                <a:gd name="T38" fmla="*/ 22767 w 123"/>
                <a:gd name="T39" fmla="*/ 80602 h 224"/>
                <a:gd name="T40" fmla="*/ 28188 w 123"/>
                <a:gd name="T41" fmla="*/ 74818 h 224"/>
                <a:gd name="T42" fmla="*/ 28188 w 123"/>
                <a:gd name="T43" fmla="*/ 67228 h 224"/>
                <a:gd name="T44" fmla="*/ 44089 w 123"/>
                <a:gd name="T45" fmla="*/ 50602 h 224"/>
                <a:gd name="T46" fmla="*/ 27465 w 123"/>
                <a:gd name="T47" fmla="*/ 33614 h 224"/>
                <a:gd name="T48" fmla="*/ 16985 w 123"/>
                <a:gd name="T49" fmla="*/ 33614 h 224"/>
                <a:gd name="T50" fmla="*/ 12287 w 123"/>
                <a:gd name="T51" fmla="*/ 28915 h 224"/>
                <a:gd name="T52" fmla="*/ 16985 w 123"/>
                <a:gd name="T53" fmla="*/ 24217 h 2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23" h="224">
                  <a:moveTo>
                    <a:pt x="47" y="67"/>
                  </a:moveTo>
                  <a:lnTo>
                    <a:pt x="104" y="67"/>
                  </a:lnTo>
                  <a:cubicBezTo>
                    <a:pt x="112" y="67"/>
                    <a:pt x="120" y="59"/>
                    <a:pt x="120" y="52"/>
                  </a:cubicBezTo>
                  <a:cubicBezTo>
                    <a:pt x="120" y="44"/>
                    <a:pt x="112" y="36"/>
                    <a:pt x="104" y="36"/>
                  </a:cubicBezTo>
                  <a:lnTo>
                    <a:pt x="76" y="36"/>
                  </a:lnTo>
                  <a:lnTo>
                    <a:pt x="76" y="15"/>
                  </a:lnTo>
                  <a:cubicBezTo>
                    <a:pt x="76" y="7"/>
                    <a:pt x="68" y="0"/>
                    <a:pt x="60" y="0"/>
                  </a:cubicBezTo>
                  <a:cubicBezTo>
                    <a:pt x="52" y="0"/>
                    <a:pt x="44" y="7"/>
                    <a:pt x="44" y="15"/>
                  </a:cubicBezTo>
                  <a:lnTo>
                    <a:pt x="44" y="36"/>
                  </a:lnTo>
                  <a:cubicBezTo>
                    <a:pt x="21" y="39"/>
                    <a:pt x="0" y="57"/>
                    <a:pt x="0" y="83"/>
                  </a:cubicBezTo>
                  <a:cubicBezTo>
                    <a:pt x="0" y="109"/>
                    <a:pt x="21" y="129"/>
                    <a:pt x="47" y="129"/>
                  </a:cubicBezTo>
                  <a:lnTo>
                    <a:pt x="76" y="129"/>
                  </a:lnTo>
                  <a:cubicBezTo>
                    <a:pt x="83" y="129"/>
                    <a:pt x="89" y="134"/>
                    <a:pt x="89" y="142"/>
                  </a:cubicBezTo>
                  <a:cubicBezTo>
                    <a:pt x="89" y="149"/>
                    <a:pt x="83" y="155"/>
                    <a:pt x="76" y="155"/>
                  </a:cubicBezTo>
                  <a:lnTo>
                    <a:pt x="19" y="155"/>
                  </a:lnTo>
                  <a:cubicBezTo>
                    <a:pt x="11" y="155"/>
                    <a:pt x="3" y="163"/>
                    <a:pt x="3" y="171"/>
                  </a:cubicBezTo>
                  <a:cubicBezTo>
                    <a:pt x="3" y="179"/>
                    <a:pt x="11" y="186"/>
                    <a:pt x="19" y="186"/>
                  </a:cubicBezTo>
                  <a:lnTo>
                    <a:pt x="47" y="186"/>
                  </a:lnTo>
                  <a:lnTo>
                    <a:pt x="47" y="207"/>
                  </a:lnTo>
                  <a:cubicBezTo>
                    <a:pt x="47" y="215"/>
                    <a:pt x="55" y="223"/>
                    <a:pt x="63" y="223"/>
                  </a:cubicBezTo>
                  <a:cubicBezTo>
                    <a:pt x="70" y="223"/>
                    <a:pt x="78" y="215"/>
                    <a:pt x="78" y="207"/>
                  </a:cubicBezTo>
                  <a:lnTo>
                    <a:pt x="78" y="186"/>
                  </a:lnTo>
                  <a:cubicBezTo>
                    <a:pt x="102" y="184"/>
                    <a:pt x="122" y="166"/>
                    <a:pt x="122" y="140"/>
                  </a:cubicBezTo>
                  <a:cubicBezTo>
                    <a:pt x="122" y="114"/>
                    <a:pt x="102" y="93"/>
                    <a:pt x="76" y="93"/>
                  </a:cubicBezTo>
                  <a:lnTo>
                    <a:pt x="47" y="93"/>
                  </a:lnTo>
                  <a:cubicBezTo>
                    <a:pt x="39" y="93"/>
                    <a:pt x="34" y="88"/>
                    <a:pt x="34" y="80"/>
                  </a:cubicBezTo>
                  <a:cubicBezTo>
                    <a:pt x="34" y="75"/>
                    <a:pt x="39" y="67"/>
                    <a:pt x="47" y="67"/>
                  </a:cubicBezTo>
                </a:path>
              </a:pathLst>
            </a:custGeom>
            <a:grpFill/>
            <a:ln>
              <a:noFill/>
            </a:ln>
            <a:effectLst/>
          </p:spPr>
          <p:txBody>
            <a:bodyPr wrap="none" anchor="ctr"/>
            <a:lstStyle/>
            <a:p>
              <a:endParaRPr lang="en-US"/>
            </a:p>
          </p:txBody>
        </p:sp>
        <p:sp>
          <p:nvSpPr>
            <p:cNvPr id="32" name="Freeform 313">
              <a:extLst>
                <a:ext uri="{FF2B5EF4-FFF2-40B4-BE49-F238E27FC236}">
                  <a16:creationId xmlns:a16="http://schemas.microsoft.com/office/drawing/2014/main" id="{9AACF610-723B-8BC1-58F1-D0C9334BAAB5}"/>
                </a:ext>
              </a:extLst>
            </p:cNvPr>
            <p:cNvSpPr>
              <a:spLocks noChangeArrowheads="1"/>
            </p:cNvSpPr>
            <p:nvPr userDrawn="1"/>
          </p:nvSpPr>
          <p:spPr bwMode="auto">
            <a:xfrm>
              <a:off x="12383371" y="5323319"/>
              <a:ext cx="539941" cy="257698"/>
            </a:xfrm>
            <a:custGeom>
              <a:avLst/>
              <a:gdLst>
                <a:gd name="T0" fmla="*/ 4686 w 969"/>
                <a:gd name="T1" fmla="*/ 147606 h 463"/>
                <a:gd name="T2" fmla="*/ 18742 w 969"/>
                <a:gd name="T3" fmla="*/ 161647 h 463"/>
                <a:gd name="T4" fmla="*/ 28113 w 969"/>
                <a:gd name="T5" fmla="*/ 166327 h 463"/>
                <a:gd name="T6" fmla="*/ 320777 w 969"/>
                <a:gd name="T7" fmla="*/ 166327 h 463"/>
                <a:gd name="T8" fmla="*/ 330148 w 969"/>
                <a:gd name="T9" fmla="*/ 161647 h 463"/>
                <a:gd name="T10" fmla="*/ 344204 w 969"/>
                <a:gd name="T11" fmla="*/ 147606 h 463"/>
                <a:gd name="T12" fmla="*/ 348890 w 969"/>
                <a:gd name="T13" fmla="*/ 138246 h 463"/>
                <a:gd name="T14" fmla="*/ 348890 w 969"/>
                <a:gd name="T15" fmla="*/ 28081 h 463"/>
                <a:gd name="T16" fmla="*/ 344204 w 969"/>
                <a:gd name="T17" fmla="*/ 18721 h 463"/>
                <a:gd name="T18" fmla="*/ 330148 w 969"/>
                <a:gd name="T19" fmla="*/ 4680 h 463"/>
                <a:gd name="T20" fmla="*/ 320777 w 969"/>
                <a:gd name="T21" fmla="*/ 0 h 463"/>
                <a:gd name="T22" fmla="*/ 28113 w 969"/>
                <a:gd name="T23" fmla="*/ 0 h 463"/>
                <a:gd name="T24" fmla="*/ 18742 w 969"/>
                <a:gd name="T25" fmla="*/ 4680 h 463"/>
                <a:gd name="T26" fmla="*/ 4686 w 969"/>
                <a:gd name="T27" fmla="*/ 18721 h 463"/>
                <a:gd name="T28" fmla="*/ 0 w 969"/>
                <a:gd name="T29" fmla="*/ 28081 h 463"/>
                <a:gd name="T30" fmla="*/ 0 w 969"/>
                <a:gd name="T31" fmla="*/ 138246 h 463"/>
                <a:gd name="T32" fmla="*/ 4686 w 969"/>
                <a:gd name="T33" fmla="*/ 147606 h 463"/>
                <a:gd name="T34" fmla="*/ 11173 w 969"/>
                <a:gd name="T35" fmla="*/ 29161 h 463"/>
                <a:gd name="T36" fmla="*/ 27032 w 969"/>
                <a:gd name="T37" fmla="*/ 13321 h 463"/>
                <a:gd name="T38" fmla="*/ 318974 w 969"/>
                <a:gd name="T39" fmla="*/ 13321 h 463"/>
                <a:gd name="T40" fmla="*/ 334833 w 969"/>
                <a:gd name="T41" fmla="*/ 29161 h 463"/>
                <a:gd name="T42" fmla="*/ 334833 w 969"/>
                <a:gd name="T43" fmla="*/ 138246 h 463"/>
                <a:gd name="T44" fmla="*/ 318974 w 969"/>
                <a:gd name="T45" fmla="*/ 154086 h 463"/>
                <a:gd name="T46" fmla="*/ 27032 w 969"/>
                <a:gd name="T47" fmla="*/ 154086 h 463"/>
                <a:gd name="T48" fmla="*/ 11173 w 969"/>
                <a:gd name="T49" fmla="*/ 138246 h 463"/>
                <a:gd name="T50" fmla="*/ 11173 w 969"/>
                <a:gd name="T51" fmla="*/ 29161 h 4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69" h="463">
                  <a:moveTo>
                    <a:pt x="13" y="410"/>
                  </a:moveTo>
                  <a:cubicBezTo>
                    <a:pt x="29" y="421"/>
                    <a:pt x="42" y="434"/>
                    <a:pt x="52" y="449"/>
                  </a:cubicBezTo>
                  <a:cubicBezTo>
                    <a:pt x="57" y="457"/>
                    <a:pt x="68" y="462"/>
                    <a:pt x="78" y="462"/>
                  </a:cubicBezTo>
                  <a:lnTo>
                    <a:pt x="890" y="462"/>
                  </a:lnTo>
                  <a:cubicBezTo>
                    <a:pt x="900" y="462"/>
                    <a:pt x="910" y="457"/>
                    <a:pt x="916" y="449"/>
                  </a:cubicBezTo>
                  <a:cubicBezTo>
                    <a:pt x="925" y="434"/>
                    <a:pt x="939" y="421"/>
                    <a:pt x="955" y="410"/>
                  </a:cubicBezTo>
                  <a:cubicBezTo>
                    <a:pt x="962" y="405"/>
                    <a:pt x="968" y="395"/>
                    <a:pt x="968" y="384"/>
                  </a:cubicBezTo>
                  <a:lnTo>
                    <a:pt x="968" y="78"/>
                  </a:lnTo>
                  <a:cubicBezTo>
                    <a:pt x="968" y="68"/>
                    <a:pt x="962" y="56"/>
                    <a:pt x="955" y="52"/>
                  </a:cubicBezTo>
                  <a:cubicBezTo>
                    <a:pt x="939" y="41"/>
                    <a:pt x="926" y="28"/>
                    <a:pt x="916" y="13"/>
                  </a:cubicBezTo>
                  <a:cubicBezTo>
                    <a:pt x="911" y="5"/>
                    <a:pt x="900" y="0"/>
                    <a:pt x="890" y="0"/>
                  </a:cubicBezTo>
                  <a:lnTo>
                    <a:pt x="78" y="0"/>
                  </a:lnTo>
                  <a:cubicBezTo>
                    <a:pt x="68" y="0"/>
                    <a:pt x="57" y="6"/>
                    <a:pt x="52" y="13"/>
                  </a:cubicBezTo>
                  <a:cubicBezTo>
                    <a:pt x="42" y="29"/>
                    <a:pt x="29" y="42"/>
                    <a:pt x="13" y="52"/>
                  </a:cubicBezTo>
                  <a:cubicBezTo>
                    <a:pt x="5" y="57"/>
                    <a:pt x="0" y="68"/>
                    <a:pt x="0" y="78"/>
                  </a:cubicBezTo>
                  <a:lnTo>
                    <a:pt x="0" y="384"/>
                  </a:lnTo>
                  <a:cubicBezTo>
                    <a:pt x="0" y="395"/>
                    <a:pt x="5" y="405"/>
                    <a:pt x="13" y="410"/>
                  </a:cubicBezTo>
                  <a:close/>
                  <a:moveTo>
                    <a:pt x="31" y="81"/>
                  </a:moveTo>
                  <a:cubicBezTo>
                    <a:pt x="50" y="68"/>
                    <a:pt x="65" y="55"/>
                    <a:pt x="75" y="37"/>
                  </a:cubicBezTo>
                  <a:lnTo>
                    <a:pt x="885" y="37"/>
                  </a:lnTo>
                  <a:cubicBezTo>
                    <a:pt x="898" y="55"/>
                    <a:pt x="911" y="70"/>
                    <a:pt x="929" y="81"/>
                  </a:cubicBezTo>
                  <a:lnTo>
                    <a:pt x="929" y="384"/>
                  </a:lnTo>
                  <a:cubicBezTo>
                    <a:pt x="911" y="397"/>
                    <a:pt x="895" y="410"/>
                    <a:pt x="885" y="428"/>
                  </a:cubicBezTo>
                  <a:lnTo>
                    <a:pt x="75" y="428"/>
                  </a:lnTo>
                  <a:cubicBezTo>
                    <a:pt x="62" y="410"/>
                    <a:pt x="50" y="395"/>
                    <a:pt x="31" y="384"/>
                  </a:cubicBezTo>
                  <a:lnTo>
                    <a:pt x="31" y="81"/>
                  </a:lnTo>
                  <a:close/>
                </a:path>
              </a:pathLst>
            </a:custGeom>
            <a:grpFill/>
            <a:ln>
              <a:noFill/>
            </a:ln>
            <a:effectLst/>
          </p:spPr>
          <p:txBody>
            <a:bodyPr wrap="none" anchor="ctr"/>
            <a:lstStyle/>
            <a:p>
              <a:endParaRPr lang="en-US"/>
            </a:p>
          </p:txBody>
        </p:sp>
        <p:sp>
          <p:nvSpPr>
            <p:cNvPr id="33" name="Freeform 314">
              <a:extLst>
                <a:ext uri="{FF2B5EF4-FFF2-40B4-BE49-F238E27FC236}">
                  <a16:creationId xmlns:a16="http://schemas.microsoft.com/office/drawing/2014/main" id="{A72E112B-384A-B14A-3688-2BC0597946DE}"/>
                </a:ext>
              </a:extLst>
            </p:cNvPr>
            <p:cNvSpPr>
              <a:spLocks noChangeArrowheads="1"/>
            </p:cNvSpPr>
            <p:nvPr userDrawn="1"/>
          </p:nvSpPr>
          <p:spPr bwMode="auto">
            <a:xfrm>
              <a:off x="12430003" y="5396947"/>
              <a:ext cx="107988" cy="107988"/>
            </a:xfrm>
            <a:custGeom>
              <a:avLst/>
              <a:gdLst>
                <a:gd name="T0" fmla="*/ 34744 w 193"/>
                <a:gd name="T1" fmla="*/ 69488 h 193"/>
                <a:gd name="T2" fmla="*/ 69488 w 193"/>
                <a:gd name="T3" fmla="*/ 34744 h 193"/>
                <a:gd name="T4" fmla="*/ 34744 w 193"/>
                <a:gd name="T5" fmla="*/ 0 h 193"/>
                <a:gd name="T6" fmla="*/ 0 w 193"/>
                <a:gd name="T7" fmla="*/ 34744 h 193"/>
                <a:gd name="T8" fmla="*/ 34744 w 193"/>
                <a:gd name="T9" fmla="*/ 69488 h 193"/>
                <a:gd name="T10" fmla="*/ 34744 w 193"/>
                <a:gd name="T11" fmla="*/ 12305 h 193"/>
                <a:gd name="T12" fmla="*/ 57183 w 193"/>
                <a:gd name="T13" fmla="*/ 34744 h 193"/>
                <a:gd name="T14" fmla="*/ 34744 w 193"/>
                <a:gd name="T15" fmla="*/ 57183 h 193"/>
                <a:gd name="T16" fmla="*/ 11943 w 193"/>
                <a:gd name="T17" fmla="*/ 34744 h 193"/>
                <a:gd name="T18" fmla="*/ 34744 w 193"/>
                <a:gd name="T19" fmla="*/ 12305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93">
                  <a:moveTo>
                    <a:pt x="96" y="192"/>
                  </a:moveTo>
                  <a:cubicBezTo>
                    <a:pt x="147" y="192"/>
                    <a:pt x="192" y="151"/>
                    <a:pt x="192" y="96"/>
                  </a:cubicBezTo>
                  <a:cubicBezTo>
                    <a:pt x="192" y="44"/>
                    <a:pt x="147" y="0"/>
                    <a:pt x="96" y="0"/>
                  </a:cubicBezTo>
                  <a:cubicBezTo>
                    <a:pt x="44" y="0"/>
                    <a:pt x="0" y="44"/>
                    <a:pt x="0" y="96"/>
                  </a:cubicBezTo>
                  <a:cubicBezTo>
                    <a:pt x="0" y="148"/>
                    <a:pt x="41" y="192"/>
                    <a:pt x="96" y="192"/>
                  </a:cubicBezTo>
                  <a:close/>
                  <a:moveTo>
                    <a:pt x="96" y="34"/>
                  </a:moveTo>
                  <a:cubicBezTo>
                    <a:pt x="129" y="34"/>
                    <a:pt x="158" y="63"/>
                    <a:pt x="158" y="96"/>
                  </a:cubicBezTo>
                  <a:cubicBezTo>
                    <a:pt x="158" y="130"/>
                    <a:pt x="129" y="158"/>
                    <a:pt x="96" y="158"/>
                  </a:cubicBezTo>
                  <a:cubicBezTo>
                    <a:pt x="62" y="158"/>
                    <a:pt x="33" y="130"/>
                    <a:pt x="33" y="96"/>
                  </a:cubicBezTo>
                  <a:cubicBezTo>
                    <a:pt x="31" y="63"/>
                    <a:pt x="59" y="34"/>
                    <a:pt x="96" y="34"/>
                  </a:cubicBezTo>
                  <a:close/>
                </a:path>
              </a:pathLst>
            </a:custGeom>
            <a:grpFill/>
            <a:ln>
              <a:noFill/>
            </a:ln>
            <a:effectLst/>
          </p:spPr>
          <p:txBody>
            <a:bodyPr wrap="none" anchor="ctr"/>
            <a:lstStyle/>
            <a:p>
              <a:endParaRPr lang="en-US"/>
            </a:p>
          </p:txBody>
        </p:sp>
        <p:sp>
          <p:nvSpPr>
            <p:cNvPr id="34" name="Freeform 315">
              <a:extLst>
                <a:ext uri="{FF2B5EF4-FFF2-40B4-BE49-F238E27FC236}">
                  <a16:creationId xmlns:a16="http://schemas.microsoft.com/office/drawing/2014/main" id="{A1F617BF-EBE8-949F-66F4-031F985D8F08}"/>
                </a:ext>
              </a:extLst>
            </p:cNvPr>
            <p:cNvSpPr>
              <a:spLocks noChangeArrowheads="1"/>
            </p:cNvSpPr>
            <p:nvPr userDrawn="1"/>
          </p:nvSpPr>
          <p:spPr bwMode="auto">
            <a:xfrm>
              <a:off x="12341649" y="5031259"/>
              <a:ext cx="618478" cy="589026"/>
            </a:xfrm>
            <a:custGeom>
              <a:avLst/>
              <a:gdLst>
                <a:gd name="T0" fmla="*/ 0 w 1111"/>
                <a:gd name="T1" fmla="*/ 354377 h 1059"/>
                <a:gd name="T2" fmla="*/ 373404 w 1111"/>
                <a:gd name="T3" fmla="*/ 380640 h 1059"/>
                <a:gd name="T4" fmla="*/ 399690 w 1111"/>
                <a:gd name="T5" fmla="*/ 189241 h 1059"/>
                <a:gd name="T6" fmla="*/ 352879 w 1111"/>
                <a:gd name="T7" fmla="*/ 162977 h 1059"/>
                <a:gd name="T8" fmla="*/ 261419 w 1111"/>
                <a:gd name="T9" fmla="*/ 55045 h 1059"/>
                <a:gd name="T10" fmla="*/ 138271 w 1111"/>
                <a:gd name="T11" fmla="*/ 0 h 1059"/>
                <a:gd name="T12" fmla="*/ 66255 w 1111"/>
                <a:gd name="T13" fmla="*/ 42813 h 1059"/>
                <a:gd name="T14" fmla="*/ 138271 w 1111"/>
                <a:gd name="T15" fmla="*/ 11153 h 1059"/>
                <a:gd name="T16" fmla="*/ 203446 w 1111"/>
                <a:gd name="T17" fmla="*/ 73394 h 1059"/>
                <a:gd name="T18" fmla="*/ 68055 w 1111"/>
                <a:gd name="T19" fmla="*/ 93181 h 1059"/>
                <a:gd name="T20" fmla="*/ 167078 w 1111"/>
                <a:gd name="T21" fmla="*/ 155782 h 1059"/>
                <a:gd name="T22" fmla="*/ 99022 w 1111"/>
                <a:gd name="T23" fmla="*/ 164057 h 1059"/>
                <a:gd name="T24" fmla="*/ 63374 w 1111"/>
                <a:gd name="T25" fmla="*/ 66198 h 1059"/>
                <a:gd name="T26" fmla="*/ 52212 w 1111"/>
                <a:gd name="T27" fmla="*/ 62241 h 1059"/>
                <a:gd name="T28" fmla="*/ 78498 w 1111"/>
                <a:gd name="T29" fmla="*/ 165136 h 1059"/>
                <a:gd name="T30" fmla="*/ 0 w 1111"/>
                <a:gd name="T31" fmla="*/ 189241 h 1059"/>
                <a:gd name="T32" fmla="*/ 343517 w 1111"/>
                <a:gd name="T33" fmla="*/ 147147 h 1059"/>
                <a:gd name="T34" fmla="*/ 328754 w 1111"/>
                <a:gd name="T35" fmla="*/ 162977 h 1059"/>
                <a:gd name="T36" fmla="*/ 261419 w 1111"/>
                <a:gd name="T37" fmla="*/ 78071 h 1059"/>
                <a:gd name="T38" fmla="*/ 194084 w 1111"/>
                <a:gd name="T39" fmla="*/ 162977 h 1059"/>
                <a:gd name="T40" fmla="*/ 179320 w 1111"/>
                <a:gd name="T41" fmla="*/ 147147 h 1059"/>
                <a:gd name="T42" fmla="*/ 267180 w 1111"/>
                <a:gd name="T43" fmla="*/ 140671 h 1059"/>
                <a:gd name="T44" fmla="*/ 253137 w 1111"/>
                <a:gd name="T45" fmla="*/ 135994 h 1059"/>
                <a:gd name="T46" fmla="*/ 278343 w 1111"/>
                <a:gd name="T47" fmla="*/ 131317 h 1059"/>
                <a:gd name="T48" fmla="*/ 278343 w 1111"/>
                <a:gd name="T49" fmla="*/ 120164 h 1059"/>
                <a:gd name="T50" fmla="*/ 267900 w 1111"/>
                <a:gd name="T51" fmla="*/ 111890 h 1059"/>
                <a:gd name="T52" fmla="*/ 256738 w 1111"/>
                <a:gd name="T53" fmla="*/ 111890 h 1059"/>
                <a:gd name="T54" fmla="*/ 240894 w 1111"/>
                <a:gd name="T55" fmla="*/ 135994 h 1059"/>
                <a:gd name="T56" fmla="*/ 267900 w 1111"/>
                <a:gd name="T57" fmla="*/ 152904 h 1059"/>
                <a:gd name="T58" fmla="*/ 267900 w 1111"/>
                <a:gd name="T59" fmla="*/ 162258 h 1059"/>
                <a:gd name="T60" fmla="*/ 206326 w 1111"/>
                <a:gd name="T61" fmla="*/ 146428 h 1059"/>
                <a:gd name="T62" fmla="*/ 320472 w 1111"/>
                <a:gd name="T63" fmla="*/ 146428 h 1059"/>
                <a:gd name="T64" fmla="*/ 284824 w 1111"/>
                <a:gd name="T65" fmla="*/ 162258 h 1059"/>
                <a:gd name="T66" fmla="*/ 267180 w 1111"/>
                <a:gd name="T67" fmla="*/ 140671 h 1059"/>
                <a:gd name="T68" fmla="*/ 138991 w 1111"/>
                <a:gd name="T69" fmla="*/ 148946 h 1059"/>
                <a:gd name="T70" fmla="*/ 138991 w 1111"/>
                <a:gd name="T71" fmla="*/ 35258 h 1059"/>
                <a:gd name="T72" fmla="*/ 168878 w 1111"/>
                <a:gd name="T73" fmla="*/ 140671 h 1059"/>
                <a:gd name="T74" fmla="*/ 346398 w 1111"/>
                <a:gd name="T75" fmla="*/ 174130 h 1059"/>
                <a:gd name="T76" fmla="*/ 389608 w 1111"/>
                <a:gd name="T77" fmla="*/ 189241 h 1059"/>
                <a:gd name="T78" fmla="*/ 374484 w 1111"/>
                <a:gd name="T79" fmla="*/ 369487 h 1059"/>
                <a:gd name="T80" fmla="*/ 12243 w 1111"/>
                <a:gd name="T81" fmla="*/ 354377 h 1059"/>
                <a:gd name="T82" fmla="*/ 27006 w 1111"/>
                <a:gd name="T83" fmla="*/ 174130 h 1059"/>
                <a:gd name="T84" fmla="*/ 321192 w 1111"/>
                <a:gd name="T85" fmla="*/ 174130 h 10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111" h="1059">
                  <a:moveTo>
                    <a:pt x="0" y="526"/>
                  </a:moveTo>
                  <a:lnTo>
                    <a:pt x="0" y="985"/>
                  </a:lnTo>
                  <a:cubicBezTo>
                    <a:pt x="0" y="1027"/>
                    <a:pt x="34" y="1058"/>
                    <a:pt x="73" y="1058"/>
                  </a:cubicBezTo>
                  <a:lnTo>
                    <a:pt x="1037" y="1058"/>
                  </a:lnTo>
                  <a:cubicBezTo>
                    <a:pt x="1079" y="1058"/>
                    <a:pt x="1110" y="1024"/>
                    <a:pt x="1110" y="985"/>
                  </a:cubicBezTo>
                  <a:lnTo>
                    <a:pt x="1110" y="526"/>
                  </a:lnTo>
                  <a:cubicBezTo>
                    <a:pt x="1110" y="484"/>
                    <a:pt x="1076" y="453"/>
                    <a:pt x="1037" y="453"/>
                  </a:cubicBezTo>
                  <a:lnTo>
                    <a:pt x="980" y="453"/>
                  </a:lnTo>
                  <a:cubicBezTo>
                    <a:pt x="983" y="438"/>
                    <a:pt x="983" y="425"/>
                    <a:pt x="983" y="409"/>
                  </a:cubicBezTo>
                  <a:cubicBezTo>
                    <a:pt x="983" y="267"/>
                    <a:pt x="866" y="153"/>
                    <a:pt x="726" y="153"/>
                  </a:cubicBezTo>
                  <a:cubicBezTo>
                    <a:pt x="692" y="153"/>
                    <a:pt x="659" y="160"/>
                    <a:pt x="628" y="171"/>
                  </a:cubicBezTo>
                  <a:cubicBezTo>
                    <a:pt x="591" y="70"/>
                    <a:pt x="493" y="0"/>
                    <a:pt x="384" y="0"/>
                  </a:cubicBezTo>
                  <a:cubicBezTo>
                    <a:pt x="306" y="0"/>
                    <a:pt x="231" y="36"/>
                    <a:pt x="182" y="95"/>
                  </a:cubicBezTo>
                  <a:cubicBezTo>
                    <a:pt x="176" y="103"/>
                    <a:pt x="176" y="114"/>
                    <a:pt x="184" y="119"/>
                  </a:cubicBezTo>
                  <a:cubicBezTo>
                    <a:pt x="192" y="124"/>
                    <a:pt x="202" y="124"/>
                    <a:pt x="208" y="116"/>
                  </a:cubicBezTo>
                  <a:cubicBezTo>
                    <a:pt x="252" y="62"/>
                    <a:pt x="314" y="31"/>
                    <a:pt x="384" y="31"/>
                  </a:cubicBezTo>
                  <a:cubicBezTo>
                    <a:pt x="480" y="31"/>
                    <a:pt x="565" y="93"/>
                    <a:pt x="597" y="184"/>
                  </a:cubicBezTo>
                  <a:cubicBezTo>
                    <a:pt x="586" y="189"/>
                    <a:pt x="576" y="197"/>
                    <a:pt x="565" y="204"/>
                  </a:cubicBezTo>
                  <a:cubicBezTo>
                    <a:pt x="542" y="124"/>
                    <a:pt x="467" y="67"/>
                    <a:pt x="381" y="67"/>
                  </a:cubicBezTo>
                  <a:cubicBezTo>
                    <a:pt x="275" y="67"/>
                    <a:pt x="189" y="153"/>
                    <a:pt x="189" y="259"/>
                  </a:cubicBezTo>
                  <a:cubicBezTo>
                    <a:pt x="189" y="365"/>
                    <a:pt x="275" y="451"/>
                    <a:pt x="381" y="451"/>
                  </a:cubicBezTo>
                  <a:cubicBezTo>
                    <a:pt x="410" y="451"/>
                    <a:pt x="438" y="443"/>
                    <a:pt x="464" y="433"/>
                  </a:cubicBezTo>
                  <a:cubicBezTo>
                    <a:pt x="464" y="440"/>
                    <a:pt x="467" y="448"/>
                    <a:pt x="467" y="456"/>
                  </a:cubicBezTo>
                  <a:lnTo>
                    <a:pt x="275" y="456"/>
                  </a:lnTo>
                  <a:cubicBezTo>
                    <a:pt x="205" y="414"/>
                    <a:pt x="163" y="342"/>
                    <a:pt x="163" y="261"/>
                  </a:cubicBezTo>
                  <a:cubicBezTo>
                    <a:pt x="163" y="236"/>
                    <a:pt x="169" y="207"/>
                    <a:pt x="176" y="184"/>
                  </a:cubicBezTo>
                  <a:cubicBezTo>
                    <a:pt x="179" y="176"/>
                    <a:pt x="176" y="166"/>
                    <a:pt x="166" y="163"/>
                  </a:cubicBezTo>
                  <a:cubicBezTo>
                    <a:pt x="158" y="160"/>
                    <a:pt x="148" y="163"/>
                    <a:pt x="145" y="173"/>
                  </a:cubicBezTo>
                  <a:cubicBezTo>
                    <a:pt x="135" y="202"/>
                    <a:pt x="130" y="233"/>
                    <a:pt x="130" y="264"/>
                  </a:cubicBezTo>
                  <a:cubicBezTo>
                    <a:pt x="130" y="339"/>
                    <a:pt x="163" y="409"/>
                    <a:pt x="218" y="459"/>
                  </a:cubicBezTo>
                  <a:lnTo>
                    <a:pt x="73" y="459"/>
                  </a:lnTo>
                  <a:cubicBezTo>
                    <a:pt x="34" y="451"/>
                    <a:pt x="0" y="484"/>
                    <a:pt x="0" y="526"/>
                  </a:cubicBezTo>
                  <a:close/>
                  <a:moveTo>
                    <a:pt x="729" y="184"/>
                  </a:moveTo>
                  <a:cubicBezTo>
                    <a:pt x="853" y="184"/>
                    <a:pt x="954" y="285"/>
                    <a:pt x="954" y="409"/>
                  </a:cubicBezTo>
                  <a:cubicBezTo>
                    <a:pt x="954" y="425"/>
                    <a:pt x="952" y="438"/>
                    <a:pt x="949" y="453"/>
                  </a:cubicBezTo>
                  <a:lnTo>
                    <a:pt x="913" y="453"/>
                  </a:lnTo>
                  <a:cubicBezTo>
                    <a:pt x="916" y="440"/>
                    <a:pt x="918" y="425"/>
                    <a:pt x="918" y="409"/>
                  </a:cubicBezTo>
                  <a:cubicBezTo>
                    <a:pt x="918" y="303"/>
                    <a:pt x="833" y="217"/>
                    <a:pt x="726" y="217"/>
                  </a:cubicBezTo>
                  <a:cubicBezTo>
                    <a:pt x="620" y="217"/>
                    <a:pt x="534" y="303"/>
                    <a:pt x="534" y="409"/>
                  </a:cubicBezTo>
                  <a:cubicBezTo>
                    <a:pt x="534" y="425"/>
                    <a:pt x="537" y="438"/>
                    <a:pt x="539" y="453"/>
                  </a:cubicBezTo>
                  <a:lnTo>
                    <a:pt x="503" y="453"/>
                  </a:lnTo>
                  <a:cubicBezTo>
                    <a:pt x="501" y="438"/>
                    <a:pt x="498" y="425"/>
                    <a:pt x="498" y="409"/>
                  </a:cubicBezTo>
                  <a:cubicBezTo>
                    <a:pt x="503" y="285"/>
                    <a:pt x="604" y="184"/>
                    <a:pt x="729" y="184"/>
                  </a:cubicBezTo>
                  <a:close/>
                  <a:moveTo>
                    <a:pt x="742" y="391"/>
                  </a:moveTo>
                  <a:lnTo>
                    <a:pt x="716" y="391"/>
                  </a:lnTo>
                  <a:cubicBezTo>
                    <a:pt x="708" y="391"/>
                    <a:pt x="703" y="386"/>
                    <a:pt x="703" y="378"/>
                  </a:cubicBezTo>
                  <a:cubicBezTo>
                    <a:pt x="703" y="370"/>
                    <a:pt x="708" y="365"/>
                    <a:pt x="716" y="365"/>
                  </a:cubicBezTo>
                  <a:lnTo>
                    <a:pt x="773" y="365"/>
                  </a:lnTo>
                  <a:cubicBezTo>
                    <a:pt x="781" y="365"/>
                    <a:pt x="788" y="357"/>
                    <a:pt x="788" y="350"/>
                  </a:cubicBezTo>
                  <a:cubicBezTo>
                    <a:pt x="788" y="342"/>
                    <a:pt x="781" y="334"/>
                    <a:pt x="773" y="334"/>
                  </a:cubicBezTo>
                  <a:lnTo>
                    <a:pt x="744" y="334"/>
                  </a:lnTo>
                  <a:lnTo>
                    <a:pt x="744" y="311"/>
                  </a:lnTo>
                  <a:cubicBezTo>
                    <a:pt x="744" y="303"/>
                    <a:pt x="737" y="295"/>
                    <a:pt x="729" y="295"/>
                  </a:cubicBezTo>
                  <a:cubicBezTo>
                    <a:pt x="721" y="295"/>
                    <a:pt x="713" y="303"/>
                    <a:pt x="713" y="311"/>
                  </a:cubicBezTo>
                  <a:lnTo>
                    <a:pt x="713" y="331"/>
                  </a:lnTo>
                  <a:cubicBezTo>
                    <a:pt x="690" y="334"/>
                    <a:pt x="669" y="352"/>
                    <a:pt x="669" y="378"/>
                  </a:cubicBezTo>
                  <a:cubicBezTo>
                    <a:pt x="669" y="404"/>
                    <a:pt x="690" y="425"/>
                    <a:pt x="716" y="425"/>
                  </a:cubicBezTo>
                  <a:lnTo>
                    <a:pt x="744" y="425"/>
                  </a:lnTo>
                  <a:cubicBezTo>
                    <a:pt x="752" y="425"/>
                    <a:pt x="757" y="430"/>
                    <a:pt x="757" y="438"/>
                  </a:cubicBezTo>
                  <a:cubicBezTo>
                    <a:pt x="757" y="446"/>
                    <a:pt x="752" y="451"/>
                    <a:pt x="744" y="451"/>
                  </a:cubicBezTo>
                  <a:lnTo>
                    <a:pt x="578" y="451"/>
                  </a:lnTo>
                  <a:cubicBezTo>
                    <a:pt x="573" y="438"/>
                    <a:pt x="573" y="422"/>
                    <a:pt x="573" y="407"/>
                  </a:cubicBezTo>
                  <a:cubicBezTo>
                    <a:pt x="573" y="319"/>
                    <a:pt x="643" y="248"/>
                    <a:pt x="731" y="248"/>
                  </a:cubicBezTo>
                  <a:cubicBezTo>
                    <a:pt x="820" y="248"/>
                    <a:pt x="890" y="319"/>
                    <a:pt x="890" y="407"/>
                  </a:cubicBezTo>
                  <a:cubicBezTo>
                    <a:pt x="890" y="422"/>
                    <a:pt x="887" y="435"/>
                    <a:pt x="884" y="451"/>
                  </a:cubicBezTo>
                  <a:lnTo>
                    <a:pt x="791" y="451"/>
                  </a:lnTo>
                  <a:cubicBezTo>
                    <a:pt x="794" y="446"/>
                    <a:pt x="794" y="443"/>
                    <a:pt x="794" y="438"/>
                  </a:cubicBezTo>
                  <a:cubicBezTo>
                    <a:pt x="788" y="412"/>
                    <a:pt x="768" y="391"/>
                    <a:pt x="742" y="391"/>
                  </a:cubicBezTo>
                  <a:close/>
                  <a:moveTo>
                    <a:pt x="469" y="391"/>
                  </a:moveTo>
                  <a:cubicBezTo>
                    <a:pt x="444" y="407"/>
                    <a:pt x="415" y="414"/>
                    <a:pt x="386" y="414"/>
                  </a:cubicBezTo>
                  <a:cubicBezTo>
                    <a:pt x="298" y="414"/>
                    <a:pt x="228" y="344"/>
                    <a:pt x="228" y="256"/>
                  </a:cubicBezTo>
                  <a:cubicBezTo>
                    <a:pt x="228" y="168"/>
                    <a:pt x="298" y="98"/>
                    <a:pt x="386" y="98"/>
                  </a:cubicBezTo>
                  <a:cubicBezTo>
                    <a:pt x="462" y="98"/>
                    <a:pt x="529" y="153"/>
                    <a:pt x="542" y="228"/>
                  </a:cubicBezTo>
                  <a:cubicBezTo>
                    <a:pt x="501" y="272"/>
                    <a:pt x="475" y="329"/>
                    <a:pt x="469" y="391"/>
                  </a:cubicBezTo>
                  <a:close/>
                  <a:moveTo>
                    <a:pt x="892" y="484"/>
                  </a:moveTo>
                  <a:lnTo>
                    <a:pt x="962" y="484"/>
                  </a:lnTo>
                  <a:lnTo>
                    <a:pt x="1040" y="484"/>
                  </a:lnTo>
                  <a:cubicBezTo>
                    <a:pt x="1063" y="484"/>
                    <a:pt x="1082" y="503"/>
                    <a:pt x="1082" y="526"/>
                  </a:cubicBezTo>
                  <a:lnTo>
                    <a:pt x="1082" y="985"/>
                  </a:lnTo>
                  <a:cubicBezTo>
                    <a:pt x="1082" y="1008"/>
                    <a:pt x="1063" y="1027"/>
                    <a:pt x="1040" y="1027"/>
                  </a:cubicBezTo>
                  <a:lnTo>
                    <a:pt x="75" y="1027"/>
                  </a:lnTo>
                  <a:cubicBezTo>
                    <a:pt x="52" y="1027"/>
                    <a:pt x="34" y="1008"/>
                    <a:pt x="34" y="985"/>
                  </a:cubicBezTo>
                  <a:lnTo>
                    <a:pt x="34" y="526"/>
                  </a:lnTo>
                  <a:cubicBezTo>
                    <a:pt x="34" y="503"/>
                    <a:pt x="52" y="484"/>
                    <a:pt x="75" y="484"/>
                  </a:cubicBezTo>
                  <a:lnTo>
                    <a:pt x="270" y="484"/>
                  </a:lnTo>
                  <a:lnTo>
                    <a:pt x="892" y="484"/>
                  </a:lnTo>
                  <a:close/>
                </a:path>
              </a:pathLst>
            </a:custGeom>
            <a:grpFill/>
            <a:ln>
              <a:noFill/>
            </a:ln>
            <a:effectLst/>
          </p:spPr>
          <p:txBody>
            <a:bodyPr wrap="none" anchor="ctr"/>
            <a:lstStyle/>
            <a:p>
              <a:endParaRPr lang="en-US"/>
            </a:p>
          </p:txBody>
        </p:sp>
        <p:sp>
          <p:nvSpPr>
            <p:cNvPr id="35" name="Freeform 316">
              <a:extLst>
                <a:ext uri="{FF2B5EF4-FFF2-40B4-BE49-F238E27FC236}">
                  <a16:creationId xmlns:a16="http://schemas.microsoft.com/office/drawing/2014/main" id="{A670A7F1-1555-6A2A-DFC4-D52CB9DED458}"/>
                </a:ext>
              </a:extLst>
            </p:cNvPr>
            <p:cNvSpPr>
              <a:spLocks noChangeArrowheads="1"/>
            </p:cNvSpPr>
            <p:nvPr userDrawn="1"/>
          </p:nvSpPr>
          <p:spPr bwMode="auto">
            <a:xfrm>
              <a:off x="12552717" y="5352770"/>
              <a:ext cx="198796" cy="198796"/>
            </a:xfrm>
            <a:custGeom>
              <a:avLst/>
              <a:gdLst>
                <a:gd name="T0" fmla="*/ 64114 w 359"/>
                <a:gd name="T1" fmla="*/ 128226 h 356"/>
                <a:gd name="T2" fmla="*/ 98500 w 359"/>
                <a:gd name="T3" fmla="*/ 118112 h 356"/>
                <a:gd name="T4" fmla="*/ 100291 w 359"/>
                <a:gd name="T5" fmla="*/ 109443 h 356"/>
                <a:gd name="T6" fmla="*/ 91694 w 359"/>
                <a:gd name="T7" fmla="*/ 107637 h 356"/>
                <a:gd name="T8" fmla="*/ 64114 w 359"/>
                <a:gd name="T9" fmla="*/ 115945 h 356"/>
                <a:gd name="T10" fmla="*/ 11820 w 359"/>
                <a:gd name="T11" fmla="*/ 63571 h 356"/>
                <a:gd name="T12" fmla="*/ 64114 w 359"/>
                <a:gd name="T13" fmla="*/ 11197 h 356"/>
                <a:gd name="T14" fmla="*/ 116051 w 359"/>
                <a:gd name="T15" fmla="*/ 63571 h 356"/>
                <a:gd name="T16" fmla="*/ 108529 w 359"/>
                <a:gd name="T17" fmla="*/ 90661 h 356"/>
                <a:gd name="T18" fmla="*/ 110320 w 359"/>
                <a:gd name="T19" fmla="*/ 99330 h 356"/>
                <a:gd name="T20" fmla="*/ 118916 w 359"/>
                <a:gd name="T21" fmla="*/ 97524 h 356"/>
                <a:gd name="T22" fmla="*/ 128229 w 359"/>
                <a:gd name="T23" fmla="*/ 64655 h 356"/>
                <a:gd name="T24" fmla="*/ 64114 w 359"/>
                <a:gd name="T25" fmla="*/ 0 h 356"/>
                <a:gd name="T26" fmla="*/ 0 w 359"/>
                <a:gd name="T27" fmla="*/ 64655 h 356"/>
                <a:gd name="T28" fmla="*/ 64114 w 359"/>
                <a:gd name="T29" fmla="*/ 128226 h 3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9" h="356">
                  <a:moveTo>
                    <a:pt x="179" y="355"/>
                  </a:moveTo>
                  <a:cubicBezTo>
                    <a:pt x="212" y="355"/>
                    <a:pt x="246" y="345"/>
                    <a:pt x="275" y="327"/>
                  </a:cubicBezTo>
                  <a:cubicBezTo>
                    <a:pt x="282" y="321"/>
                    <a:pt x="285" y="311"/>
                    <a:pt x="280" y="303"/>
                  </a:cubicBezTo>
                  <a:cubicBezTo>
                    <a:pt x="275" y="296"/>
                    <a:pt x="264" y="293"/>
                    <a:pt x="256" y="298"/>
                  </a:cubicBezTo>
                  <a:cubicBezTo>
                    <a:pt x="233" y="314"/>
                    <a:pt x="207" y="321"/>
                    <a:pt x="179" y="321"/>
                  </a:cubicBezTo>
                  <a:cubicBezTo>
                    <a:pt x="98" y="321"/>
                    <a:pt x="33" y="256"/>
                    <a:pt x="33" y="176"/>
                  </a:cubicBezTo>
                  <a:cubicBezTo>
                    <a:pt x="33" y="95"/>
                    <a:pt x="98" y="31"/>
                    <a:pt x="179" y="31"/>
                  </a:cubicBezTo>
                  <a:cubicBezTo>
                    <a:pt x="259" y="31"/>
                    <a:pt x="324" y="96"/>
                    <a:pt x="324" y="176"/>
                  </a:cubicBezTo>
                  <a:cubicBezTo>
                    <a:pt x="324" y="202"/>
                    <a:pt x="316" y="228"/>
                    <a:pt x="303" y="251"/>
                  </a:cubicBezTo>
                  <a:cubicBezTo>
                    <a:pt x="298" y="259"/>
                    <a:pt x="300" y="270"/>
                    <a:pt x="308" y="275"/>
                  </a:cubicBezTo>
                  <a:cubicBezTo>
                    <a:pt x="315" y="280"/>
                    <a:pt x="326" y="277"/>
                    <a:pt x="332" y="270"/>
                  </a:cubicBezTo>
                  <a:cubicBezTo>
                    <a:pt x="347" y="241"/>
                    <a:pt x="358" y="210"/>
                    <a:pt x="358" y="179"/>
                  </a:cubicBezTo>
                  <a:cubicBezTo>
                    <a:pt x="358" y="80"/>
                    <a:pt x="277" y="0"/>
                    <a:pt x="179" y="0"/>
                  </a:cubicBezTo>
                  <a:cubicBezTo>
                    <a:pt x="80" y="0"/>
                    <a:pt x="0" y="80"/>
                    <a:pt x="0" y="179"/>
                  </a:cubicBezTo>
                  <a:cubicBezTo>
                    <a:pt x="0" y="275"/>
                    <a:pt x="80" y="355"/>
                    <a:pt x="179" y="355"/>
                  </a:cubicBezTo>
                </a:path>
              </a:pathLst>
            </a:custGeom>
            <a:grpFill/>
            <a:ln>
              <a:noFill/>
            </a:ln>
            <a:effectLst/>
          </p:spPr>
          <p:txBody>
            <a:bodyPr wrap="none" anchor="ctr"/>
            <a:lstStyle/>
            <a:p>
              <a:endParaRPr lang="en-US"/>
            </a:p>
          </p:txBody>
        </p:sp>
        <p:sp>
          <p:nvSpPr>
            <p:cNvPr id="36" name="Freeform 317">
              <a:extLst>
                <a:ext uri="{FF2B5EF4-FFF2-40B4-BE49-F238E27FC236}">
                  <a16:creationId xmlns:a16="http://schemas.microsoft.com/office/drawing/2014/main" id="{BD046CA4-72FB-3BB8-60FA-FF021E70026E}"/>
                </a:ext>
              </a:extLst>
            </p:cNvPr>
            <p:cNvSpPr>
              <a:spLocks noChangeArrowheads="1"/>
            </p:cNvSpPr>
            <p:nvPr userDrawn="1"/>
          </p:nvSpPr>
          <p:spPr bwMode="auto">
            <a:xfrm>
              <a:off x="12768693" y="5396947"/>
              <a:ext cx="107988" cy="107988"/>
            </a:xfrm>
            <a:custGeom>
              <a:avLst/>
              <a:gdLst>
                <a:gd name="T0" fmla="*/ 34744 w 193"/>
                <a:gd name="T1" fmla="*/ 69488 h 193"/>
                <a:gd name="T2" fmla="*/ 69488 w 193"/>
                <a:gd name="T3" fmla="*/ 34744 h 193"/>
                <a:gd name="T4" fmla="*/ 34744 w 193"/>
                <a:gd name="T5" fmla="*/ 0 h 193"/>
                <a:gd name="T6" fmla="*/ 0 w 193"/>
                <a:gd name="T7" fmla="*/ 34744 h 193"/>
                <a:gd name="T8" fmla="*/ 34744 w 193"/>
                <a:gd name="T9" fmla="*/ 69488 h 193"/>
                <a:gd name="T10" fmla="*/ 34744 w 193"/>
                <a:gd name="T11" fmla="*/ 12305 h 193"/>
                <a:gd name="T12" fmla="*/ 57183 w 193"/>
                <a:gd name="T13" fmla="*/ 34744 h 193"/>
                <a:gd name="T14" fmla="*/ 34744 w 193"/>
                <a:gd name="T15" fmla="*/ 57183 h 193"/>
                <a:gd name="T16" fmla="*/ 11943 w 193"/>
                <a:gd name="T17" fmla="*/ 34744 h 193"/>
                <a:gd name="T18" fmla="*/ 34744 w 193"/>
                <a:gd name="T19" fmla="*/ 12305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93">
                  <a:moveTo>
                    <a:pt x="96" y="192"/>
                  </a:moveTo>
                  <a:cubicBezTo>
                    <a:pt x="148" y="192"/>
                    <a:pt x="192" y="151"/>
                    <a:pt x="192" y="96"/>
                  </a:cubicBezTo>
                  <a:cubicBezTo>
                    <a:pt x="192" y="44"/>
                    <a:pt x="148" y="0"/>
                    <a:pt x="96" y="0"/>
                  </a:cubicBezTo>
                  <a:cubicBezTo>
                    <a:pt x="44" y="0"/>
                    <a:pt x="0" y="44"/>
                    <a:pt x="0" y="96"/>
                  </a:cubicBezTo>
                  <a:cubicBezTo>
                    <a:pt x="0" y="148"/>
                    <a:pt x="41" y="192"/>
                    <a:pt x="96" y="192"/>
                  </a:cubicBezTo>
                  <a:close/>
                  <a:moveTo>
                    <a:pt x="96" y="34"/>
                  </a:moveTo>
                  <a:cubicBezTo>
                    <a:pt x="129" y="34"/>
                    <a:pt x="158" y="63"/>
                    <a:pt x="158" y="96"/>
                  </a:cubicBezTo>
                  <a:cubicBezTo>
                    <a:pt x="158" y="130"/>
                    <a:pt x="129" y="158"/>
                    <a:pt x="96" y="158"/>
                  </a:cubicBezTo>
                  <a:cubicBezTo>
                    <a:pt x="62" y="158"/>
                    <a:pt x="33" y="130"/>
                    <a:pt x="33" y="96"/>
                  </a:cubicBezTo>
                  <a:cubicBezTo>
                    <a:pt x="31" y="63"/>
                    <a:pt x="59" y="34"/>
                    <a:pt x="96" y="34"/>
                  </a:cubicBezTo>
                  <a:close/>
                </a:path>
              </a:pathLst>
            </a:custGeom>
            <a:grpFill/>
            <a:ln>
              <a:noFill/>
            </a:ln>
            <a:effectLst/>
          </p:spPr>
          <p:txBody>
            <a:bodyPr wrap="none" anchor="ctr"/>
            <a:lstStyle/>
            <a:p>
              <a:endParaRPr lang="en-US"/>
            </a:p>
          </p:txBody>
        </p:sp>
      </p:grpSp>
      <p:grpSp>
        <p:nvGrpSpPr>
          <p:cNvPr id="37" name="Group 36">
            <a:extLst>
              <a:ext uri="{FF2B5EF4-FFF2-40B4-BE49-F238E27FC236}">
                <a16:creationId xmlns:a16="http://schemas.microsoft.com/office/drawing/2014/main" id="{738A5E65-8913-CB20-576E-71DBC4BA6F41}"/>
              </a:ext>
            </a:extLst>
          </p:cNvPr>
          <p:cNvGrpSpPr/>
          <p:nvPr/>
        </p:nvGrpSpPr>
        <p:grpSpPr>
          <a:xfrm>
            <a:off x="9972291" y="3364167"/>
            <a:ext cx="357516" cy="613336"/>
            <a:chOff x="9311542" y="1971834"/>
            <a:chExt cx="330832" cy="567560"/>
          </a:xfrm>
          <a:solidFill>
            <a:schemeClr val="bg2"/>
          </a:solidFill>
        </p:grpSpPr>
        <p:sp>
          <p:nvSpPr>
            <p:cNvPr id="38" name="Freeform 134">
              <a:extLst>
                <a:ext uri="{FF2B5EF4-FFF2-40B4-BE49-F238E27FC236}">
                  <a16:creationId xmlns:a16="http://schemas.microsoft.com/office/drawing/2014/main" id="{5691829B-834A-8F93-40C2-A8BC5B42B2DD}"/>
                </a:ext>
              </a:extLst>
            </p:cNvPr>
            <p:cNvSpPr>
              <a:spLocks noChangeArrowheads="1"/>
            </p:cNvSpPr>
            <p:nvPr/>
          </p:nvSpPr>
          <p:spPr bwMode="auto">
            <a:xfrm>
              <a:off x="9311542" y="2070349"/>
              <a:ext cx="330832" cy="469045"/>
            </a:xfrm>
            <a:custGeom>
              <a:avLst/>
              <a:gdLst>
                <a:gd name="T0" fmla="*/ 967 w 993"/>
                <a:gd name="T1" fmla="*/ 1062 h 1406"/>
                <a:gd name="T2" fmla="*/ 942 w 993"/>
                <a:gd name="T3" fmla="*/ 1087 h 1406"/>
                <a:gd name="T4" fmla="*/ 942 w 993"/>
                <a:gd name="T5" fmla="*/ 1141 h 1406"/>
                <a:gd name="T6" fmla="*/ 283 w 993"/>
                <a:gd name="T7" fmla="*/ 1141 h 1406"/>
                <a:gd name="T8" fmla="*/ 259 w 993"/>
                <a:gd name="T9" fmla="*/ 1166 h 1406"/>
                <a:gd name="T10" fmla="*/ 283 w 993"/>
                <a:gd name="T11" fmla="*/ 1191 h 1406"/>
                <a:gd name="T12" fmla="*/ 942 w 993"/>
                <a:gd name="T13" fmla="*/ 1191 h 1406"/>
                <a:gd name="T14" fmla="*/ 942 w 993"/>
                <a:gd name="T15" fmla="*/ 1281 h 1406"/>
                <a:gd name="T16" fmla="*/ 867 w 993"/>
                <a:gd name="T17" fmla="*/ 1356 h 1406"/>
                <a:gd name="T18" fmla="*/ 124 w 993"/>
                <a:gd name="T19" fmla="*/ 1356 h 1406"/>
                <a:gd name="T20" fmla="*/ 49 w 993"/>
                <a:gd name="T21" fmla="*/ 1281 h 1406"/>
                <a:gd name="T22" fmla="*/ 49 w 993"/>
                <a:gd name="T23" fmla="*/ 1191 h 1406"/>
                <a:gd name="T24" fmla="*/ 176 w 993"/>
                <a:gd name="T25" fmla="*/ 1191 h 1406"/>
                <a:gd name="T26" fmla="*/ 201 w 993"/>
                <a:gd name="T27" fmla="*/ 1166 h 1406"/>
                <a:gd name="T28" fmla="*/ 176 w 993"/>
                <a:gd name="T29" fmla="*/ 1141 h 1406"/>
                <a:gd name="T30" fmla="*/ 49 w 993"/>
                <a:gd name="T31" fmla="*/ 1141 h 1406"/>
                <a:gd name="T32" fmla="*/ 49 w 993"/>
                <a:gd name="T33" fmla="*/ 24 h 1406"/>
                <a:gd name="T34" fmla="*/ 24 w 993"/>
                <a:gd name="T35" fmla="*/ 0 h 1406"/>
                <a:gd name="T36" fmla="*/ 0 w 993"/>
                <a:gd name="T37" fmla="*/ 24 h 1406"/>
                <a:gd name="T38" fmla="*/ 0 w 993"/>
                <a:gd name="T39" fmla="*/ 1281 h 1406"/>
                <a:gd name="T40" fmla="*/ 124 w 993"/>
                <a:gd name="T41" fmla="*/ 1405 h 1406"/>
                <a:gd name="T42" fmla="*/ 867 w 993"/>
                <a:gd name="T43" fmla="*/ 1405 h 1406"/>
                <a:gd name="T44" fmla="*/ 992 w 993"/>
                <a:gd name="T45" fmla="*/ 1281 h 1406"/>
                <a:gd name="T46" fmla="*/ 992 w 993"/>
                <a:gd name="T47" fmla="*/ 1087 h 1406"/>
                <a:gd name="T48" fmla="*/ 967 w 993"/>
                <a:gd name="T49" fmla="*/ 1062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3" h="1406">
                  <a:moveTo>
                    <a:pt x="967" y="1062"/>
                  </a:moveTo>
                  <a:cubicBezTo>
                    <a:pt x="953" y="1062"/>
                    <a:pt x="942" y="1073"/>
                    <a:pt x="942" y="1087"/>
                  </a:cubicBezTo>
                  <a:lnTo>
                    <a:pt x="942" y="1141"/>
                  </a:lnTo>
                  <a:lnTo>
                    <a:pt x="283" y="1141"/>
                  </a:lnTo>
                  <a:cubicBezTo>
                    <a:pt x="270" y="1141"/>
                    <a:pt x="259" y="1152"/>
                    <a:pt x="259" y="1166"/>
                  </a:cubicBezTo>
                  <a:cubicBezTo>
                    <a:pt x="259" y="1179"/>
                    <a:pt x="270" y="1191"/>
                    <a:pt x="283" y="1191"/>
                  </a:cubicBezTo>
                  <a:lnTo>
                    <a:pt x="942" y="1191"/>
                  </a:lnTo>
                  <a:lnTo>
                    <a:pt x="942" y="1281"/>
                  </a:lnTo>
                  <a:cubicBezTo>
                    <a:pt x="942" y="1322"/>
                    <a:pt x="909" y="1356"/>
                    <a:pt x="867" y="1356"/>
                  </a:cubicBezTo>
                  <a:lnTo>
                    <a:pt x="124" y="1356"/>
                  </a:lnTo>
                  <a:cubicBezTo>
                    <a:pt x="83" y="1356"/>
                    <a:pt x="49" y="1322"/>
                    <a:pt x="49" y="1281"/>
                  </a:cubicBezTo>
                  <a:lnTo>
                    <a:pt x="49" y="1191"/>
                  </a:lnTo>
                  <a:lnTo>
                    <a:pt x="176" y="1191"/>
                  </a:lnTo>
                  <a:cubicBezTo>
                    <a:pt x="190" y="1191"/>
                    <a:pt x="201" y="1179"/>
                    <a:pt x="201" y="1166"/>
                  </a:cubicBezTo>
                  <a:cubicBezTo>
                    <a:pt x="201" y="1152"/>
                    <a:pt x="190" y="1141"/>
                    <a:pt x="176" y="1141"/>
                  </a:cubicBezTo>
                  <a:lnTo>
                    <a:pt x="49" y="1141"/>
                  </a:lnTo>
                  <a:lnTo>
                    <a:pt x="49" y="24"/>
                  </a:lnTo>
                  <a:cubicBezTo>
                    <a:pt x="49" y="11"/>
                    <a:pt x="38" y="0"/>
                    <a:pt x="24" y="0"/>
                  </a:cubicBezTo>
                  <a:cubicBezTo>
                    <a:pt x="11" y="0"/>
                    <a:pt x="0" y="11"/>
                    <a:pt x="0" y="24"/>
                  </a:cubicBezTo>
                  <a:lnTo>
                    <a:pt x="0" y="1281"/>
                  </a:lnTo>
                  <a:cubicBezTo>
                    <a:pt x="0" y="1349"/>
                    <a:pt x="55" y="1405"/>
                    <a:pt x="124" y="1405"/>
                  </a:cubicBezTo>
                  <a:lnTo>
                    <a:pt x="867" y="1405"/>
                  </a:lnTo>
                  <a:cubicBezTo>
                    <a:pt x="936" y="1405"/>
                    <a:pt x="992" y="1349"/>
                    <a:pt x="992" y="1281"/>
                  </a:cubicBezTo>
                  <a:lnTo>
                    <a:pt x="992" y="1087"/>
                  </a:lnTo>
                  <a:cubicBezTo>
                    <a:pt x="992" y="1073"/>
                    <a:pt x="981" y="1062"/>
                    <a:pt x="967" y="106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135">
              <a:extLst>
                <a:ext uri="{FF2B5EF4-FFF2-40B4-BE49-F238E27FC236}">
                  <a16:creationId xmlns:a16="http://schemas.microsoft.com/office/drawing/2014/main" id="{8EFE5E5D-1CDB-D22C-E9FD-5440264B650E}"/>
                </a:ext>
              </a:extLst>
            </p:cNvPr>
            <p:cNvSpPr>
              <a:spLocks noChangeArrowheads="1"/>
            </p:cNvSpPr>
            <p:nvPr/>
          </p:nvSpPr>
          <p:spPr bwMode="auto">
            <a:xfrm>
              <a:off x="9311542" y="1971834"/>
              <a:ext cx="330832" cy="433757"/>
            </a:xfrm>
            <a:custGeom>
              <a:avLst/>
              <a:gdLst>
                <a:gd name="T0" fmla="*/ 867 w 993"/>
                <a:gd name="T1" fmla="*/ 0 h 1300"/>
                <a:gd name="T2" fmla="*/ 124 w 993"/>
                <a:gd name="T3" fmla="*/ 0 h 1300"/>
                <a:gd name="T4" fmla="*/ 0 w 993"/>
                <a:gd name="T5" fmla="*/ 125 h 1300"/>
                <a:gd name="T6" fmla="*/ 0 w 993"/>
                <a:gd name="T7" fmla="*/ 212 h 1300"/>
                <a:gd name="T8" fmla="*/ 24 w 993"/>
                <a:gd name="T9" fmla="*/ 237 h 1300"/>
                <a:gd name="T10" fmla="*/ 49 w 993"/>
                <a:gd name="T11" fmla="*/ 212 h 1300"/>
                <a:gd name="T12" fmla="*/ 49 w 993"/>
                <a:gd name="T13" fmla="*/ 125 h 1300"/>
                <a:gd name="T14" fmla="*/ 124 w 993"/>
                <a:gd name="T15" fmla="*/ 50 h 1300"/>
                <a:gd name="T16" fmla="*/ 218 w 993"/>
                <a:gd name="T17" fmla="*/ 50 h 1300"/>
                <a:gd name="T18" fmla="*/ 218 w 993"/>
                <a:gd name="T19" fmla="*/ 125 h 1300"/>
                <a:gd name="T20" fmla="*/ 276 w 993"/>
                <a:gd name="T21" fmla="*/ 183 h 1300"/>
                <a:gd name="T22" fmla="*/ 714 w 993"/>
                <a:gd name="T23" fmla="*/ 183 h 1300"/>
                <a:gd name="T24" fmla="*/ 772 w 993"/>
                <a:gd name="T25" fmla="*/ 125 h 1300"/>
                <a:gd name="T26" fmla="*/ 772 w 993"/>
                <a:gd name="T27" fmla="*/ 50 h 1300"/>
                <a:gd name="T28" fmla="*/ 867 w 993"/>
                <a:gd name="T29" fmla="*/ 50 h 1300"/>
                <a:gd name="T30" fmla="*/ 942 w 993"/>
                <a:gd name="T31" fmla="*/ 125 h 1300"/>
                <a:gd name="T32" fmla="*/ 942 w 993"/>
                <a:gd name="T33" fmla="*/ 1274 h 1300"/>
                <a:gd name="T34" fmla="*/ 967 w 993"/>
                <a:gd name="T35" fmla="*/ 1299 h 1300"/>
                <a:gd name="T36" fmla="*/ 992 w 993"/>
                <a:gd name="T37" fmla="*/ 1274 h 1300"/>
                <a:gd name="T38" fmla="*/ 992 w 993"/>
                <a:gd name="T39" fmla="*/ 125 h 1300"/>
                <a:gd name="T40" fmla="*/ 867 w 993"/>
                <a:gd name="T41" fmla="*/ 0 h 1300"/>
                <a:gd name="T42" fmla="*/ 714 w 993"/>
                <a:gd name="T43" fmla="*/ 133 h 1300"/>
                <a:gd name="T44" fmla="*/ 276 w 993"/>
                <a:gd name="T45" fmla="*/ 133 h 1300"/>
                <a:gd name="T46" fmla="*/ 268 w 993"/>
                <a:gd name="T47" fmla="*/ 125 h 1300"/>
                <a:gd name="T48" fmla="*/ 268 w 993"/>
                <a:gd name="T49" fmla="*/ 50 h 1300"/>
                <a:gd name="T50" fmla="*/ 723 w 993"/>
                <a:gd name="T51" fmla="*/ 50 h 1300"/>
                <a:gd name="T52" fmla="*/ 723 w 993"/>
                <a:gd name="T53" fmla="*/ 125 h 1300"/>
                <a:gd name="T54" fmla="*/ 714 w 993"/>
                <a:gd name="T55" fmla="*/ 133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3" h="1300">
                  <a:moveTo>
                    <a:pt x="867" y="0"/>
                  </a:moveTo>
                  <a:lnTo>
                    <a:pt x="124" y="0"/>
                  </a:lnTo>
                  <a:cubicBezTo>
                    <a:pt x="55" y="0"/>
                    <a:pt x="0" y="56"/>
                    <a:pt x="0" y="125"/>
                  </a:cubicBezTo>
                  <a:lnTo>
                    <a:pt x="0" y="212"/>
                  </a:lnTo>
                  <a:cubicBezTo>
                    <a:pt x="0" y="226"/>
                    <a:pt x="11" y="237"/>
                    <a:pt x="24" y="237"/>
                  </a:cubicBezTo>
                  <a:cubicBezTo>
                    <a:pt x="38" y="237"/>
                    <a:pt x="49" y="226"/>
                    <a:pt x="49" y="212"/>
                  </a:cubicBezTo>
                  <a:lnTo>
                    <a:pt x="49" y="125"/>
                  </a:lnTo>
                  <a:cubicBezTo>
                    <a:pt x="49" y="84"/>
                    <a:pt x="83" y="50"/>
                    <a:pt x="124" y="50"/>
                  </a:cubicBezTo>
                  <a:lnTo>
                    <a:pt x="218" y="50"/>
                  </a:lnTo>
                  <a:lnTo>
                    <a:pt x="218" y="125"/>
                  </a:lnTo>
                  <a:cubicBezTo>
                    <a:pt x="218" y="157"/>
                    <a:pt x="244" y="183"/>
                    <a:pt x="276" y="183"/>
                  </a:cubicBezTo>
                  <a:lnTo>
                    <a:pt x="714" y="183"/>
                  </a:lnTo>
                  <a:cubicBezTo>
                    <a:pt x="746" y="183"/>
                    <a:pt x="772" y="157"/>
                    <a:pt x="772" y="125"/>
                  </a:cubicBezTo>
                  <a:lnTo>
                    <a:pt x="772" y="50"/>
                  </a:lnTo>
                  <a:lnTo>
                    <a:pt x="867" y="50"/>
                  </a:lnTo>
                  <a:cubicBezTo>
                    <a:pt x="909" y="50"/>
                    <a:pt x="942" y="84"/>
                    <a:pt x="942" y="125"/>
                  </a:cubicBezTo>
                  <a:lnTo>
                    <a:pt x="942" y="1274"/>
                  </a:lnTo>
                  <a:cubicBezTo>
                    <a:pt x="942" y="1288"/>
                    <a:pt x="953" y="1299"/>
                    <a:pt x="967" y="1299"/>
                  </a:cubicBezTo>
                  <a:cubicBezTo>
                    <a:pt x="981" y="1299"/>
                    <a:pt x="992" y="1288"/>
                    <a:pt x="992" y="1274"/>
                  </a:cubicBezTo>
                  <a:lnTo>
                    <a:pt x="992" y="125"/>
                  </a:lnTo>
                  <a:cubicBezTo>
                    <a:pt x="992" y="56"/>
                    <a:pt x="936" y="0"/>
                    <a:pt x="867" y="0"/>
                  </a:cubicBezTo>
                  <a:close/>
                  <a:moveTo>
                    <a:pt x="714" y="133"/>
                  </a:moveTo>
                  <a:lnTo>
                    <a:pt x="276" y="133"/>
                  </a:lnTo>
                  <a:cubicBezTo>
                    <a:pt x="272" y="133"/>
                    <a:pt x="268" y="129"/>
                    <a:pt x="268" y="125"/>
                  </a:cubicBezTo>
                  <a:lnTo>
                    <a:pt x="268" y="50"/>
                  </a:lnTo>
                  <a:lnTo>
                    <a:pt x="723" y="50"/>
                  </a:lnTo>
                  <a:lnTo>
                    <a:pt x="723" y="125"/>
                  </a:lnTo>
                  <a:cubicBezTo>
                    <a:pt x="723" y="129"/>
                    <a:pt x="719" y="133"/>
                    <a:pt x="714" y="13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 name="Freeform 136">
              <a:extLst>
                <a:ext uri="{FF2B5EF4-FFF2-40B4-BE49-F238E27FC236}">
                  <a16:creationId xmlns:a16="http://schemas.microsoft.com/office/drawing/2014/main" id="{441205B0-38A4-F0E7-72C9-7BE9FB1451D1}"/>
                </a:ext>
              </a:extLst>
            </p:cNvPr>
            <p:cNvSpPr>
              <a:spLocks noChangeArrowheads="1"/>
            </p:cNvSpPr>
            <p:nvPr/>
          </p:nvSpPr>
          <p:spPr bwMode="auto">
            <a:xfrm>
              <a:off x="9417408" y="2484991"/>
              <a:ext cx="119100" cy="17644"/>
            </a:xfrm>
            <a:custGeom>
              <a:avLst/>
              <a:gdLst>
                <a:gd name="T0" fmla="*/ 333 w 359"/>
                <a:gd name="T1" fmla="*/ 50 h 51"/>
                <a:gd name="T2" fmla="*/ 358 w 359"/>
                <a:gd name="T3" fmla="*/ 25 h 51"/>
                <a:gd name="T4" fmla="*/ 333 w 359"/>
                <a:gd name="T5" fmla="*/ 0 h 51"/>
                <a:gd name="T6" fmla="*/ 25 w 359"/>
                <a:gd name="T7" fmla="*/ 0 h 51"/>
                <a:gd name="T8" fmla="*/ 0 w 359"/>
                <a:gd name="T9" fmla="*/ 25 h 51"/>
                <a:gd name="T10" fmla="*/ 25 w 359"/>
                <a:gd name="T11" fmla="*/ 50 h 51"/>
                <a:gd name="T12" fmla="*/ 333 w 359"/>
                <a:gd name="T13" fmla="*/ 50 h 51"/>
              </a:gdLst>
              <a:ahLst/>
              <a:cxnLst>
                <a:cxn ang="0">
                  <a:pos x="T0" y="T1"/>
                </a:cxn>
                <a:cxn ang="0">
                  <a:pos x="T2" y="T3"/>
                </a:cxn>
                <a:cxn ang="0">
                  <a:pos x="T4" y="T5"/>
                </a:cxn>
                <a:cxn ang="0">
                  <a:pos x="T6" y="T7"/>
                </a:cxn>
                <a:cxn ang="0">
                  <a:pos x="T8" y="T9"/>
                </a:cxn>
                <a:cxn ang="0">
                  <a:pos x="T10" y="T11"/>
                </a:cxn>
                <a:cxn ang="0">
                  <a:pos x="T12" y="T13"/>
                </a:cxn>
              </a:cxnLst>
              <a:rect l="0" t="0" r="r" b="b"/>
              <a:pathLst>
                <a:path w="359" h="51">
                  <a:moveTo>
                    <a:pt x="333" y="50"/>
                  </a:moveTo>
                  <a:cubicBezTo>
                    <a:pt x="346" y="50"/>
                    <a:pt x="358" y="39"/>
                    <a:pt x="358" y="25"/>
                  </a:cubicBezTo>
                  <a:cubicBezTo>
                    <a:pt x="358" y="11"/>
                    <a:pt x="346" y="0"/>
                    <a:pt x="333" y="0"/>
                  </a:cubicBezTo>
                  <a:lnTo>
                    <a:pt x="25" y="0"/>
                  </a:lnTo>
                  <a:cubicBezTo>
                    <a:pt x="11" y="0"/>
                    <a:pt x="0" y="11"/>
                    <a:pt x="0" y="25"/>
                  </a:cubicBezTo>
                  <a:cubicBezTo>
                    <a:pt x="0" y="39"/>
                    <a:pt x="11" y="50"/>
                    <a:pt x="25" y="50"/>
                  </a:cubicBezTo>
                  <a:lnTo>
                    <a:pt x="333"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137">
              <a:extLst>
                <a:ext uri="{FF2B5EF4-FFF2-40B4-BE49-F238E27FC236}">
                  <a16:creationId xmlns:a16="http://schemas.microsoft.com/office/drawing/2014/main" id="{589D84E4-D4EC-8E70-3FC5-F709113264C8}"/>
                </a:ext>
              </a:extLst>
            </p:cNvPr>
            <p:cNvSpPr>
              <a:spLocks noChangeArrowheads="1"/>
            </p:cNvSpPr>
            <p:nvPr/>
          </p:nvSpPr>
          <p:spPr bwMode="auto">
            <a:xfrm>
              <a:off x="9449756" y="2061527"/>
              <a:ext cx="149977" cy="17644"/>
            </a:xfrm>
            <a:custGeom>
              <a:avLst/>
              <a:gdLst>
                <a:gd name="T0" fmla="*/ 25 w 449"/>
                <a:gd name="T1" fmla="*/ 50 h 51"/>
                <a:gd name="T2" fmla="*/ 423 w 449"/>
                <a:gd name="T3" fmla="*/ 50 h 51"/>
                <a:gd name="T4" fmla="*/ 448 w 449"/>
                <a:gd name="T5" fmla="*/ 25 h 51"/>
                <a:gd name="T6" fmla="*/ 423 w 449"/>
                <a:gd name="T7" fmla="*/ 0 h 51"/>
                <a:gd name="T8" fmla="*/ 25 w 449"/>
                <a:gd name="T9" fmla="*/ 0 h 51"/>
                <a:gd name="T10" fmla="*/ 0 w 449"/>
                <a:gd name="T11" fmla="*/ 25 h 51"/>
                <a:gd name="T12" fmla="*/ 25 w 449"/>
                <a:gd name="T13" fmla="*/ 50 h 51"/>
              </a:gdLst>
              <a:ahLst/>
              <a:cxnLst>
                <a:cxn ang="0">
                  <a:pos x="T0" y="T1"/>
                </a:cxn>
                <a:cxn ang="0">
                  <a:pos x="T2" y="T3"/>
                </a:cxn>
                <a:cxn ang="0">
                  <a:pos x="T4" y="T5"/>
                </a:cxn>
                <a:cxn ang="0">
                  <a:pos x="T6" y="T7"/>
                </a:cxn>
                <a:cxn ang="0">
                  <a:pos x="T8" y="T9"/>
                </a:cxn>
                <a:cxn ang="0">
                  <a:pos x="T10" y="T11"/>
                </a:cxn>
                <a:cxn ang="0">
                  <a:pos x="T12" y="T13"/>
                </a:cxn>
              </a:cxnLst>
              <a:rect l="0" t="0" r="r" b="b"/>
              <a:pathLst>
                <a:path w="449" h="51">
                  <a:moveTo>
                    <a:pt x="25" y="50"/>
                  </a:moveTo>
                  <a:lnTo>
                    <a:pt x="423" y="50"/>
                  </a:lnTo>
                  <a:cubicBezTo>
                    <a:pt x="437" y="50"/>
                    <a:pt x="448" y="38"/>
                    <a:pt x="448" y="25"/>
                  </a:cubicBezTo>
                  <a:cubicBezTo>
                    <a:pt x="448" y="11"/>
                    <a:pt x="437" y="0"/>
                    <a:pt x="423" y="0"/>
                  </a:cubicBezTo>
                  <a:lnTo>
                    <a:pt x="25" y="0"/>
                  </a:lnTo>
                  <a:cubicBezTo>
                    <a:pt x="12" y="0"/>
                    <a:pt x="0" y="11"/>
                    <a:pt x="0" y="25"/>
                  </a:cubicBezTo>
                  <a:cubicBezTo>
                    <a:pt x="0" y="38"/>
                    <a:pt x="12" y="50"/>
                    <a:pt x="25" y="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138">
              <a:extLst>
                <a:ext uri="{FF2B5EF4-FFF2-40B4-BE49-F238E27FC236}">
                  <a16:creationId xmlns:a16="http://schemas.microsoft.com/office/drawing/2014/main" id="{103168C8-77C6-0C0E-16B1-C164893E724F}"/>
                </a:ext>
              </a:extLst>
            </p:cNvPr>
            <p:cNvSpPr>
              <a:spLocks noChangeArrowheads="1"/>
            </p:cNvSpPr>
            <p:nvPr/>
          </p:nvSpPr>
          <p:spPr bwMode="auto">
            <a:xfrm>
              <a:off x="9449756" y="2096815"/>
              <a:ext cx="149977" cy="16174"/>
            </a:xfrm>
            <a:custGeom>
              <a:avLst/>
              <a:gdLst>
                <a:gd name="T0" fmla="*/ 25 w 449"/>
                <a:gd name="T1" fmla="*/ 49 h 50"/>
                <a:gd name="T2" fmla="*/ 423 w 449"/>
                <a:gd name="T3" fmla="*/ 49 h 50"/>
                <a:gd name="T4" fmla="*/ 448 w 449"/>
                <a:gd name="T5" fmla="*/ 25 h 50"/>
                <a:gd name="T6" fmla="*/ 423 w 449"/>
                <a:gd name="T7" fmla="*/ 0 h 50"/>
                <a:gd name="T8" fmla="*/ 25 w 449"/>
                <a:gd name="T9" fmla="*/ 0 h 50"/>
                <a:gd name="T10" fmla="*/ 0 w 449"/>
                <a:gd name="T11" fmla="*/ 25 h 50"/>
                <a:gd name="T12" fmla="*/ 25 w 449"/>
                <a:gd name="T13" fmla="*/ 49 h 50"/>
              </a:gdLst>
              <a:ahLst/>
              <a:cxnLst>
                <a:cxn ang="0">
                  <a:pos x="T0" y="T1"/>
                </a:cxn>
                <a:cxn ang="0">
                  <a:pos x="T2" y="T3"/>
                </a:cxn>
                <a:cxn ang="0">
                  <a:pos x="T4" y="T5"/>
                </a:cxn>
                <a:cxn ang="0">
                  <a:pos x="T6" y="T7"/>
                </a:cxn>
                <a:cxn ang="0">
                  <a:pos x="T8" y="T9"/>
                </a:cxn>
                <a:cxn ang="0">
                  <a:pos x="T10" y="T11"/>
                </a:cxn>
                <a:cxn ang="0">
                  <a:pos x="T12" y="T13"/>
                </a:cxn>
              </a:cxnLst>
              <a:rect l="0" t="0" r="r" b="b"/>
              <a:pathLst>
                <a:path w="449" h="50">
                  <a:moveTo>
                    <a:pt x="25" y="49"/>
                  </a:moveTo>
                  <a:lnTo>
                    <a:pt x="423" y="49"/>
                  </a:lnTo>
                  <a:cubicBezTo>
                    <a:pt x="437" y="49"/>
                    <a:pt x="448" y="38"/>
                    <a:pt x="448" y="25"/>
                  </a:cubicBezTo>
                  <a:cubicBezTo>
                    <a:pt x="448" y="11"/>
                    <a:pt x="437" y="0"/>
                    <a:pt x="423" y="0"/>
                  </a:cubicBezTo>
                  <a:lnTo>
                    <a:pt x="25" y="0"/>
                  </a:lnTo>
                  <a:cubicBezTo>
                    <a:pt x="12" y="0"/>
                    <a:pt x="0" y="11"/>
                    <a:pt x="0" y="25"/>
                  </a:cubicBezTo>
                  <a:cubicBezTo>
                    <a:pt x="0" y="38"/>
                    <a:pt x="12" y="49"/>
                    <a:pt x="25" y="4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Freeform 139">
              <a:extLst>
                <a:ext uri="{FF2B5EF4-FFF2-40B4-BE49-F238E27FC236}">
                  <a16:creationId xmlns:a16="http://schemas.microsoft.com/office/drawing/2014/main" id="{C3A55A43-41D1-9057-A6A6-000570F2D33B}"/>
                </a:ext>
              </a:extLst>
            </p:cNvPr>
            <p:cNvSpPr>
              <a:spLocks noChangeArrowheads="1"/>
            </p:cNvSpPr>
            <p:nvPr/>
          </p:nvSpPr>
          <p:spPr bwMode="auto">
            <a:xfrm>
              <a:off x="9333598" y="2286491"/>
              <a:ext cx="123510" cy="117629"/>
            </a:xfrm>
            <a:custGeom>
              <a:avLst/>
              <a:gdLst>
                <a:gd name="T0" fmla="*/ 7 w 370"/>
                <a:gd name="T1" fmla="*/ 129 h 353"/>
                <a:gd name="T2" fmla="*/ 20 w 370"/>
                <a:gd name="T3" fmla="*/ 183 h 353"/>
                <a:gd name="T4" fmla="*/ 50 w 370"/>
                <a:gd name="T5" fmla="*/ 213 h 353"/>
                <a:gd name="T6" fmla="*/ 61 w 370"/>
                <a:gd name="T7" fmla="*/ 245 h 353"/>
                <a:gd name="T8" fmla="*/ 54 w 370"/>
                <a:gd name="T9" fmla="*/ 287 h 353"/>
                <a:gd name="T10" fmla="*/ 75 w 370"/>
                <a:gd name="T11" fmla="*/ 338 h 353"/>
                <a:gd name="T12" fmla="*/ 105 w 370"/>
                <a:gd name="T13" fmla="*/ 348 h 353"/>
                <a:gd name="T14" fmla="*/ 130 w 370"/>
                <a:gd name="T15" fmla="*/ 342 h 353"/>
                <a:gd name="T16" fmla="*/ 168 w 370"/>
                <a:gd name="T17" fmla="*/ 322 h 353"/>
                <a:gd name="T18" fmla="*/ 202 w 370"/>
                <a:gd name="T19" fmla="*/ 322 h 353"/>
                <a:gd name="T20" fmla="*/ 240 w 370"/>
                <a:gd name="T21" fmla="*/ 342 h 353"/>
                <a:gd name="T22" fmla="*/ 295 w 370"/>
                <a:gd name="T23" fmla="*/ 338 h 353"/>
                <a:gd name="T24" fmla="*/ 316 w 370"/>
                <a:gd name="T25" fmla="*/ 287 h 353"/>
                <a:gd name="T26" fmla="*/ 309 w 370"/>
                <a:gd name="T27" fmla="*/ 245 h 353"/>
                <a:gd name="T28" fmla="*/ 319 w 370"/>
                <a:gd name="T29" fmla="*/ 213 h 353"/>
                <a:gd name="T30" fmla="*/ 350 w 370"/>
                <a:gd name="T31" fmla="*/ 183 h 353"/>
                <a:gd name="T32" fmla="*/ 363 w 370"/>
                <a:gd name="T33" fmla="*/ 129 h 353"/>
                <a:gd name="T34" fmla="*/ 321 w 370"/>
                <a:gd name="T35" fmla="*/ 93 h 353"/>
                <a:gd name="T36" fmla="*/ 278 w 370"/>
                <a:gd name="T37" fmla="*/ 87 h 353"/>
                <a:gd name="T38" fmla="*/ 251 w 370"/>
                <a:gd name="T39" fmla="*/ 67 h 353"/>
                <a:gd name="T40" fmla="*/ 232 w 370"/>
                <a:gd name="T41" fmla="*/ 29 h 353"/>
                <a:gd name="T42" fmla="*/ 185 w 370"/>
                <a:gd name="T43" fmla="*/ 0 h 353"/>
                <a:gd name="T44" fmla="*/ 138 w 370"/>
                <a:gd name="T45" fmla="*/ 29 h 353"/>
                <a:gd name="T46" fmla="*/ 119 w 370"/>
                <a:gd name="T47" fmla="*/ 67 h 353"/>
                <a:gd name="T48" fmla="*/ 91 w 370"/>
                <a:gd name="T49" fmla="*/ 87 h 353"/>
                <a:gd name="T50" fmla="*/ 49 w 370"/>
                <a:gd name="T51" fmla="*/ 93 h 353"/>
                <a:gd name="T52" fmla="*/ 7 w 370"/>
                <a:gd name="T53" fmla="*/ 129 h 353"/>
                <a:gd name="T54" fmla="*/ 54 w 370"/>
                <a:gd name="T55" fmla="*/ 145 h 353"/>
                <a:gd name="T56" fmla="*/ 56 w 370"/>
                <a:gd name="T57" fmla="*/ 143 h 353"/>
                <a:gd name="T58" fmla="*/ 98 w 370"/>
                <a:gd name="T59" fmla="*/ 137 h 353"/>
                <a:gd name="T60" fmla="*/ 163 w 370"/>
                <a:gd name="T61" fmla="*/ 89 h 353"/>
                <a:gd name="T62" fmla="*/ 182 w 370"/>
                <a:gd name="T63" fmla="*/ 51 h 353"/>
                <a:gd name="T64" fmla="*/ 185 w 370"/>
                <a:gd name="T65" fmla="*/ 50 h 353"/>
                <a:gd name="T66" fmla="*/ 187 w 370"/>
                <a:gd name="T67" fmla="*/ 51 h 353"/>
                <a:gd name="T68" fmla="*/ 206 w 370"/>
                <a:gd name="T69" fmla="*/ 89 h 353"/>
                <a:gd name="T70" fmla="*/ 271 w 370"/>
                <a:gd name="T71" fmla="*/ 137 h 353"/>
                <a:gd name="T72" fmla="*/ 314 w 370"/>
                <a:gd name="T73" fmla="*/ 143 h 353"/>
                <a:gd name="T74" fmla="*/ 316 w 370"/>
                <a:gd name="T75" fmla="*/ 145 h 353"/>
                <a:gd name="T76" fmla="*/ 315 w 370"/>
                <a:gd name="T77" fmla="*/ 147 h 353"/>
                <a:gd name="T78" fmla="*/ 285 w 370"/>
                <a:gd name="T79" fmla="*/ 177 h 353"/>
                <a:gd name="T80" fmla="*/ 260 w 370"/>
                <a:gd name="T81" fmla="*/ 253 h 353"/>
                <a:gd name="T82" fmla="*/ 267 w 370"/>
                <a:gd name="T83" fmla="*/ 295 h 353"/>
                <a:gd name="T84" fmla="*/ 266 w 370"/>
                <a:gd name="T85" fmla="*/ 298 h 353"/>
                <a:gd name="T86" fmla="*/ 263 w 370"/>
                <a:gd name="T87" fmla="*/ 298 h 353"/>
                <a:gd name="T88" fmla="*/ 225 w 370"/>
                <a:gd name="T89" fmla="*/ 278 h 353"/>
                <a:gd name="T90" fmla="*/ 145 w 370"/>
                <a:gd name="T91" fmla="*/ 278 h 353"/>
                <a:gd name="T92" fmla="*/ 107 w 370"/>
                <a:gd name="T93" fmla="*/ 298 h 353"/>
                <a:gd name="T94" fmla="*/ 104 w 370"/>
                <a:gd name="T95" fmla="*/ 298 h 353"/>
                <a:gd name="T96" fmla="*/ 103 w 370"/>
                <a:gd name="T97" fmla="*/ 295 h 353"/>
                <a:gd name="T98" fmla="*/ 110 w 370"/>
                <a:gd name="T99" fmla="*/ 253 h 353"/>
                <a:gd name="T100" fmla="*/ 85 w 370"/>
                <a:gd name="T101" fmla="*/ 177 h 353"/>
                <a:gd name="T102" fmla="*/ 55 w 370"/>
                <a:gd name="T103" fmla="*/ 147 h 353"/>
                <a:gd name="T104" fmla="*/ 54 w 370"/>
                <a:gd name="T105" fmla="*/ 14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0" h="353">
                  <a:moveTo>
                    <a:pt x="7" y="129"/>
                  </a:moveTo>
                  <a:cubicBezTo>
                    <a:pt x="0" y="148"/>
                    <a:pt x="5" y="169"/>
                    <a:pt x="20" y="183"/>
                  </a:cubicBezTo>
                  <a:lnTo>
                    <a:pt x="50" y="213"/>
                  </a:lnTo>
                  <a:cubicBezTo>
                    <a:pt x="59" y="221"/>
                    <a:pt x="63" y="233"/>
                    <a:pt x="61" y="245"/>
                  </a:cubicBezTo>
                  <a:lnTo>
                    <a:pt x="54" y="287"/>
                  </a:lnTo>
                  <a:cubicBezTo>
                    <a:pt x="50" y="307"/>
                    <a:pt x="58" y="326"/>
                    <a:pt x="75" y="338"/>
                  </a:cubicBezTo>
                  <a:cubicBezTo>
                    <a:pt x="84" y="345"/>
                    <a:pt x="95" y="348"/>
                    <a:pt x="105" y="348"/>
                  </a:cubicBezTo>
                  <a:cubicBezTo>
                    <a:pt x="114" y="348"/>
                    <a:pt x="122" y="346"/>
                    <a:pt x="130" y="342"/>
                  </a:cubicBezTo>
                  <a:lnTo>
                    <a:pt x="168" y="322"/>
                  </a:lnTo>
                  <a:cubicBezTo>
                    <a:pt x="178" y="317"/>
                    <a:pt x="191" y="317"/>
                    <a:pt x="202" y="322"/>
                  </a:cubicBezTo>
                  <a:lnTo>
                    <a:pt x="240" y="342"/>
                  </a:lnTo>
                  <a:cubicBezTo>
                    <a:pt x="258" y="352"/>
                    <a:pt x="279" y="350"/>
                    <a:pt x="295" y="338"/>
                  </a:cubicBezTo>
                  <a:cubicBezTo>
                    <a:pt x="311" y="326"/>
                    <a:pt x="319" y="307"/>
                    <a:pt x="316" y="287"/>
                  </a:cubicBezTo>
                  <a:lnTo>
                    <a:pt x="309" y="245"/>
                  </a:lnTo>
                  <a:cubicBezTo>
                    <a:pt x="307" y="233"/>
                    <a:pt x="311" y="221"/>
                    <a:pt x="319" y="213"/>
                  </a:cubicBezTo>
                  <a:lnTo>
                    <a:pt x="350" y="183"/>
                  </a:lnTo>
                  <a:cubicBezTo>
                    <a:pt x="364" y="169"/>
                    <a:pt x="369" y="148"/>
                    <a:pt x="363" y="129"/>
                  </a:cubicBezTo>
                  <a:cubicBezTo>
                    <a:pt x="357" y="110"/>
                    <a:pt x="341" y="96"/>
                    <a:pt x="321" y="93"/>
                  </a:cubicBezTo>
                  <a:lnTo>
                    <a:pt x="278" y="87"/>
                  </a:lnTo>
                  <a:cubicBezTo>
                    <a:pt x="266" y="86"/>
                    <a:pt x="256" y="78"/>
                    <a:pt x="251" y="67"/>
                  </a:cubicBezTo>
                  <a:lnTo>
                    <a:pt x="232" y="29"/>
                  </a:lnTo>
                  <a:cubicBezTo>
                    <a:pt x="223" y="11"/>
                    <a:pt x="205" y="0"/>
                    <a:pt x="185" y="0"/>
                  </a:cubicBezTo>
                  <a:cubicBezTo>
                    <a:pt x="165" y="0"/>
                    <a:pt x="147" y="11"/>
                    <a:pt x="138" y="29"/>
                  </a:cubicBezTo>
                  <a:lnTo>
                    <a:pt x="119" y="67"/>
                  </a:lnTo>
                  <a:cubicBezTo>
                    <a:pt x="113" y="78"/>
                    <a:pt x="103" y="86"/>
                    <a:pt x="91" y="87"/>
                  </a:cubicBezTo>
                  <a:lnTo>
                    <a:pt x="49" y="93"/>
                  </a:lnTo>
                  <a:cubicBezTo>
                    <a:pt x="29" y="96"/>
                    <a:pt x="13" y="110"/>
                    <a:pt x="7" y="129"/>
                  </a:cubicBezTo>
                  <a:close/>
                  <a:moveTo>
                    <a:pt x="54" y="145"/>
                  </a:moveTo>
                  <a:cubicBezTo>
                    <a:pt x="54" y="143"/>
                    <a:pt x="56" y="143"/>
                    <a:pt x="56" y="143"/>
                  </a:cubicBezTo>
                  <a:lnTo>
                    <a:pt x="98" y="137"/>
                  </a:lnTo>
                  <a:cubicBezTo>
                    <a:pt x="126" y="132"/>
                    <a:pt x="151" y="115"/>
                    <a:pt x="163" y="89"/>
                  </a:cubicBezTo>
                  <a:lnTo>
                    <a:pt x="182" y="51"/>
                  </a:lnTo>
                  <a:cubicBezTo>
                    <a:pt x="183" y="51"/>
                    <a:pt x="183" y="50"/>
                    <a:pt x="185" y="50"/>
                  </a:cubicBezTo>
                  <a:cubicBezTo>
                    <a:pt x="187" y="50"/>
                    <a:pt x="187" y="51"/>
                    <a:pt x="187" y="51"/>
                  </a:cubicBezTo>
                  <a:lnTo>
                    <a:pt x="206" y="89"/>
                  </a:lnTo>
                  <a:cubicBezTo>
                    <a:pt x="219" y="115"/>
                    <a:pt x="243" y="132"/>
                    <a:pt x="271" y="137"/>
                  </a:cubicBezTo>
                  <a:lnTo>
                    <a:pt x="314" y="143"/>
                  </a:lnTo>
                  <a:cubicBezTo>
                    <a:pt x="314" y="143"/>
                    <a:pt x="315" y="143"/>
                    <a:pt x="316" y="145"/>
                  </a:cubicBezTo>
                  <a:cubicBezTo>
                    <a:pt x="316" y="146"/>
                    <a:pt x="315" y="147"/>
                    <a:pt x="315" y="147"/>
                  </a:cubicBezTo>
                  <a:lnTo>
                    <a:pt x="285" y="177"/>
                  </a:lnTo>
                  <a:cubicBezTo>
                    <a:pt x="264" y="197"/>
                    <a:pt x="255" y="225"/>
                    <a:pt x="260" y="253"/>
                  </a:cubicBezTo>
                  <a:lnTo>
                    <a:pt x="267" y="295"/>
                  </a:lnTo>
                  <a:cubicBezTo>
                    <a:pt x="267" y="296"/>
                    <a:pt x="267" y="297"/>
                    <a:pt x="266" y="298"/>
                  </a:cubicBezTo>
                  <a:cubicBezTo>
                    <a:pt x="264" y="299"/>
                    <a:pt x="263" y="298"/>
                    <a:pt x="263" y="298"/>
                  </a:cubicBezTo>
                  <a:lnTo>
                    <a:pt x="225" y="278"/>
                  </a:lnTo>
                  <a:cubicBezTo>
                    <a:pt x="200" y="265"/>
                    <a:pt x="170" y="265"/>
                    <a:pt x="145" y="278"/>
                  </a:cubicBezTo>
                  <a:lnTo>
                    <a:pt x="107" y="298"/>
                  </a:lnTo>
                  <a:cubicBezTo>
                    <a:pt x="106" y="298"/>
                    <a:pt x="105" y="299"/>
                    <a:pt x="104" y="298"/>
                  </a:cubicBezTo>
                  <a:cubicBezTo>
                    <a:pt x="103" y="297"/>
                    <a:pt x="103" y="296"/>
                    <a:pt x="103" y="295"/>
                  </a:cubicBezTo>
                  <a:lnTo>
                    <a:pt x="110" y="253"/>
                  </a:lnTo>
                  <a:cubicBezTo>
                    <a:pt x="115" y="225"/>
                    <a:pt x="106" y="197"/>
                    <a:pt x="85" y="177"/>
                  </a:cubicBezTo>
                  <a:lnTo>
                    <a:pt x="55" y="147"/>
                  </a:lnTo>
                  <a:cubicBezTo>
                    <a:pt x="54" y="147"/>
                    <a:pt x="53" y="146"/>
                    <a:pt x="54" y="14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140">
              <a:extLst>
                <a:ext uri="{FF2B5EF4-FFF2-40B4-BE49-F238E27FC236}">
                  <a16:creationId xmlns:a16="http://schemas.microsoft.com/office/drawing/2014/main" id="{6323D717-3B71-17B2-C46B-A5034DF90BE0}"/>
                </a:ext>
              </a:extLst>
            </p:cNvPr>
            <p:cNvSpPr>
              <a:spLocks noChangeArrowheads="1"/>
            </p:cNvSpPr>
            <p:nvPr/>
          </p:nvSpPr>
          <p:spPr bwMode="auto">
            <a:xfrm>
              <a:off x="9496808" y="2286491"/>
              <a:ext cx="123510" cy="117629"/>
            </a:xfrm>
            <a:custGeom>
              <a:avLst/>
              <a:gdLst>
                <a:gd name="T0" fmla="*/ 319 w 370"/>
                <a:gd name="T1" fmla="*/ 213 h 353"/>
                <a:gd name="T2" fmla="*/ 350 w 370"/>
                <a:gd name="T3" fmla="*/ 183 h 353"/>
                <a:gd name="T4" fmla="*/ 363 w 370"/>
                <a:gd name="T5" fmla="*/ 129 h 353"/>
                <a:gd name="T6" fmla="*/ 320 w 370"/>
                <a:gd name="T7" fmla="*/ 93 h 353"/>
                <a:gd name="T8" fmla="*/ 278 w 370"/>
                <a:gd name="T9" fmla="*/ 87 h 353"/>
                <a:gd name="T10" fmla="*/ 251 w 370"/>
                <a:gd name="T11" fmla="*/ 67 h 353"/>
                <a:gd name="T12" fmla="*/ 232 w 370"/>
                <a:gd name="T13" fmla="*/ 29 h 353"/>
                <a:gd name="T14" fmla="*/ 185 w 370"/>
                <a:gd name="T15" fmla="*/ 0 h 353"/>
                <a:gd name="T16" fmla="*/ 138 w 370"/>
                <a:gd name="T17" fmla="*/ 29 h 353"/>
                <a:gd name="T18" fmla="*/ 119 w 370"/>
                <a:gd name="T19" fmla="*/ 67 h 353"/>
                <a:gd name="T20" fmla="*/ 91 w 370"/>
                <a:gd name="T21" fmla="*/ 87 h 353"/>
                <a:gd name="T22" fmla="*/ 49 w 370"/>
                <a:gd name="T23" fmla="*/ 93 h 353"/>
                <a:gd name="T24" fmla="*/ 6 w 370"/>
                <a:gd name="T25" fmla="*/ 129 h 353"/>
                <a:gd name="T26" fmla="*/ 20 w 370"/>
                <a:gd name="T27" fmla="*/ 183 h 353"/>
                <a:gd name="T28" fmla="*/ 50 w 370"/>
                <a:gd name="T29" fmla="*/ 213 h 353"/>
                <a:gd name="T30" fmla="*/ 61 w 370"/>
                <a:gd name="T31" fmla="*/ 245 h 353"/>
                <a:gd name="T32" fmla="*/ 54 w 370"/>
                <a:gd name="T33" fmla="*/ 287 h 353"/>
                <a:gd name="T34" fmla="*/ 74 w 370"/>
                <a:gd name="T35" fmla="*/ 338 h 353"/>
                <a:gd name="T36" fmla="*/ 105 w 370"/>
                <a:gd name="T37" fmla="*/ 348 h 353"/>
                <a:gd name="T38" fmla="*/ 130 w 370"/>
                <a:gd name="T39" fmla="*/ 342 h 353"/>
                <a:gd name="T40" fmla="*/ 167 w 370"/>
                <a:gd name="T41" fmla="*/ 322 h 353"/>
                <a:gd name="T42" fmla="*/ 202 w 370"/>
                <a:gd name="T43" fmla="*/ 322 h 353"/>
                <a:gd name="T44" fmla="*/ 239 w 370"/>
                <a:gd name="T45" fmla="*/ 342 h 353"/>
                <a:gd name="T46" fmla="*/ 295 w 370"/>
                <a:gd name="T47" fmla="*/ 338 h 353"/>
                <a:gd name="T48" fmla="*/ 316 w 370"/>
                <a:gd name="T49" fmla="*/ 287 h 353"/>
                <a:gd name="T50" fmla="*/ 308 w 370"/>
                <a:gd name="T51" fmla="*/ 245 h 353"/>
                <a:gd name="T52" fmla="*/ 319 w 370"/>
                <a:gd name="T53" fmla="*/ 213 h 353"/>
                <a:gd name="T54" fmla="*/ 315 w 370"/>
                <a:gd name="T55" fmla="*/ 147 h 353"/>
                <a:gd name="T56" fmla="*/ 284 w 370"/>
                <a:gd name="T57" fmla="*/ 177 h 353"/>
                <a:gd name="T58" fmla="*/ 259 w 370"/>
                <a:gd name="T59" fmla="*/ 253 h 353"/>
                <a:gd name="T60" fmla="*/ 267 w 370"/>
                <a:gd name="T61" fmla="*/ 295 h 353"/>
                <a:gd name="T62" fmla="*/ 266 w 370"/>
                <a:gd name="T63" fmla="*/ 298 h 353"/>
                <a:gd name="T64" fmla="*/ 263 w 370"/>
                <a:gd name="T65" fmla="*/ 298 h 353"/>
                <a:gd name="T66" fmla="*/ 225 w 370"/>
                <a:gd name="T67" fmla="*/ 278 h 353"/>
                <a:gd name="T68" fmla="*/ 144 w 370"/>
                <a:gd name="T69" fmla="*/ 278 h 353"/>
                <a:gd name="T70" fmla="*/ 107 w 370"/>
                <a:gd name="T71" fmla="*/ 298 h 353"/>
                <a:gd name="T72" fmla="*/ 104 w 370"/>
                <a:gd name="T73" fmla="*/ 298 h 353"/>
                <a:gd name="T74" fmla="*/ 103 w 370"/>
                <a:gd name="T75" fmla="*/ 295 h 353"/>
                <a:gd name="T76" fmla="*/ 110 w 370"/>
                <a:gd name="T77" fmla="*/ 253 h 353"/>
                <a:gd name="T78" fmla="*/ 85 w 370"/>
                <a:gd name="T79" fmla="*/ 177 h 353"/>
                <a:gd name="T80" fmla="*/ 54 w 370"/>
                <a:gd name="T81" fmla="*/ 147 h 353"/>
                <a:gd name="T82" fmla="*/ 54 w 370"/>
                <a:gd name="T83" fmla="*/ 145 h 353"/>
                <a:gd name="T84" fmla="*/ 56 w 370"/>
                <a:gd name="T85" fmla="*/ 143 h 353"/>
                <a:gd name="T86" fmla="*/ 98 w 370"/>
                <a:gd name="T87" fmla="*/ 137 h 353"/>
                <a:gd name="T88" fmla="*/ 163 w 370"/>
                <a:gd name="T89" fmla="*/ 89 h 353"/>
                <a:gd name="T90" fmla="*/ 182 w 370"/>
                <a:gd name="T91" fmla="*/ 51 h 353"/>
                <a:gd name="T92" fmla="*/ 185 w 370"/>
                <a:gd name="T93" fmla="*/ 50 h 353"/>
                <a:gd name="T94" fmla="*/ 187 w 370"/>
                <a:gd name="T95" fmla="*/ 51 h 353"/>
                <a:gd name="T96" fmla="*/ 206 w 370"/>
                <a:gd name="T97" fmla="*/ 89 h 353"/>
                <a:gd name="T98" fmla="*/ 271 w 370"/>
                <a:gd name="T99" fmla="*/ 137 h 353"/>
                <a:gd name="T100" fmla="*/ 313 w 370"/>
                <a:gd name="T101" fmla="*/ 143 h 353"/>
                <a:gd name="T102" fmla="*/ 316 w 370"/>
                <a:gd name="T103" fmla="*/ 145 h 353"/>
                <a:gd name="T104" fmla="*/ 315 w 370"/>
                <a:gd name="T105" fmla="*/ 14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0" h="353">
                  <a:moveTo>
                    <a:pt x="319" y="213"/>
                  </a:moveTo>
                  <a:lnTo>
                    <a:pt x="350" y="183"/>
                  </a:lnTo>
                  <a:cubicBezTo>
                    <a:pt x="364" y="169"/>
                    <a:pt x="369" y="148"/>
                    <a:pt x="363" y="129"/>
                  </a:cubicBezTo>
                  <a:cubicBezTo>
                    <a:pt x="357" y="110"/>
                    <a:pt x="340" y="96"/>
                    <a:pt x="320" y="93"/>
                  </a:cubicBezTo>
                  <a:lnTo>
                    <a:pt x="278" y="87"/>
                  </a:lnTo>
                  <a:cubicBezTo>
                    <a:pt x="266" y="86"/>
                    <a:pt x="256" y="78"/>
                    <a:pt x="251" y="67"/>
                  </a:cubicBezTo>
                  <a:lnTo>
                    <a:pt x="232" y="29"/>
                  </a:lnTo>
                  <a:cubicBezTo>
                    <a:pt x="223" y="11"/>
                    <a:pt x="206" y="0"/>
                    <a:pt x="185" y="0"/>
                  </a:cubicBezTo>
                  <a:cubicBezTo>
                    <a:pt x="165" y="0"/>
                    <a:pt x="146" y="11"/>
                    <a:pt x="138" y="29"/>
                  </a:cubicBezTo>
                  <a:lnTo>
                    <a:pt x="119" y="67"/>
                  </a:lnTo>
                  <a:cubicBezTo>
                    <a:pt x="113" y="78"/>
                    <a:pt x="103" y="86"/>
                    <a:pt x="91" y="87"/>
                  </a:cubicBezTo>
                  <a:lnTo>
                    <a:pt x="49" y="93"/>
                  </a:lnTo>
                  <a:cubicBezTo>
                    <a:pt x="29" y="96"/>
                    <a:pt x="13" y="110"/>
                    <a:pt x="6" y="129"/>
                  </a:cubicBezTo>
                  <a:cubicBezTo>
                    <a:pt x="0" y="148"/>
                    <a:pt x="5" y="169"/>
                    <a:pt x="20" y="183"/>
                  </a:cubicBezTo>
                  <a:lnTo>
                    <a:pt x="50" y="213"/>
                  </a:lnTo>
                  <a:cubicBezTo>
                    <a:pt x="59" y="221"/>
                    <a:pt x="63" y="233"/>
                    <a:pt x="61" y="245"/>
                  </a:cubicBezTo>
                  <a:lnTo>
                    <a:pt x="54" y="287"/>
                  </a:lnTo>
                  <a:cubicBezTo>
                    <a:pt x="50" y="307"/>
                    <a:pt x="58" y="326"/>
                    <a:pt x="74" y="338"/>
                  </a:cubicBezTo>
                  <a:cubicBezTo>
                    <a:pt x="84" y="345"/>
                    <a:pt x="94" y="348"/>
                    <a:pt x="105" y="348"/>
                  </a:cubicBezTo>
                  <a:cubicBezTo>
                    <a:pt x="114" y="348"/>
                    <a:pt x="122" y="346"/>
                    <a:pt x="130" y="342"/>
                  </a:cubicBezTo>
                  <a:lnTo>
                    <a:pt x="167" y="322"/>
                  </a:lnTo>
                  <a:cubicBezTo>
                    <a:pt x="178" y="317"/>
                    <a:pt x="191" y="317"/>
                    <a:pt x="202" y="322"/>
                  </a:cubicBezTo>
                  <a:lnTo>
                    <a:pt x="239" y="342"/>
                  </a:lnTo>
                  <a:cubicBezTo>
                    <a:pt x="257" y="352"/>
                    <a:pt x="279" y="350"/>
                    <a:pt x="295" y="338"/>
                  </a:cubicBezTo>
                  <a:cubicBezTo>
                    <a:pt x="311" y="326"/>
                    <a:pt x="319" y="307"/>
                    <a:pt x="316" y="287"/>
                  </a:cubicBezTo>
                  <a:lnTo>
                    <a:pt x="308" y="245"/>
                  </a:lnTo>
                  <a:cubicBezTo>
                    <a:pt x="306" y="233"/>
                    <a:pt x="310" y="221"/>
                    <a:pt x="319" y="213"/>
                  </a:cubicBezTo>
                  <a:close/>
                  <a:moveTo>
                    <a:pt x="315" y="147"/>
                  </a:moveTo>
                  <a:lnTo>
                    <a:pt x="284" y="177"/>
                  </a:lnTo>
                  <a:cubicBezTo>
                    <a:pt x="264" y="197"/>
                    <a:pt x="255" y="225"/>
                    <a:pt x="259" y="253"/>
                  </a:cubicBezTo>
                  <a:lnTo>
                    <a:pt x="267" y="295"/>
                  </a:lnTo>
                  <a:cubicBezTo>
                    <a:pt x="267" y="296"/>
                    <a:pt x="267" y="297"/>
                    <a:pt x="266" y="298"/>
                  </a:cubicBezTo>
                  <a:cubicBezTo>
                    <a:pt x="264" y="299"/>
                    <a:pt x="263" y="298"/>
                    <a:pt x="263" y="298"/>
                  </a:cubicBezTo>
                  <a:lnTo>
                    <a:pt x="225" y="278"/>
                  </a:lnTo>
                  <a:cubicBezTo>
                    <a:pt x="200" y="265"/>
                    <a:pt x="170" y="265"/>
                    <a:pt x="144" y="278"/>
                  </a:cubicBezTo>
                  <a:lnTo>
                    <a:pt x="107" y="298"/>
                  </a:lnTo>
                  <a:cubicBezTo>
                    <a:pt x="106" y="298"/>
                    <a:pt x="105" y="299"/>
                    <a:pt x="104" y="298"/>
                  </a:cubicBezTo>
                  <a:cubicBezTo>
                    <a:pt x="102" y="297"/>
                    <a:pt x="102" y="296"/>
                    <a:pt x="103" y="295"/>
                  </a:cubicBezTo>
                  <a:lnTo>
                    <a:pt x="110" y="253"/>
                  </a:lnTo>
                  <a:cubicBezTo>
                    <a:pt x="115" y="225"/>
                    <a:pt x="105" y="197"/>
                    <a:pt x="85" y="177"/>
                  </a:cubicBezTo>
                  <a:lnTo>
                    <a:pt x="54" y="147"/>
                  </a:lnTo>
                  <a:cubicBezTo>
                    <a:pt x="54" y="147"/>
                    <a:pt x="53" y="146"/>
                    <a:pt x="54" y="145"/>
                  </a:cubicBezTo>
                  <a:cubicBezTo>
                    <a:pt x="54" y="143"/>
                    <a:pt x="55" y="143"/>
                    <a:pt x="56" y="143"/>
                  </a:cubicBezTo>
                  <a:lnTo>
                    <a:pt x="98" y="137"/>
                  </a:lnTo>
                  <a:cubicBezTo>
                    <a:pt x="126" y="132"/>
                    <a:pt x="151" y="115"/>
                    <a:pt x="163" y="89"/>
                  </a:cubicBezTo>
                  <a:lnTo>
                    <a:pt x="182" y="51"/>
                  </a:lnTo>
                  <a:cubicBezTo>
                    <a:pt x="182" y="51"/>
                    <a:pt x="184" y="50"/>
                    <a:pt x="185" y="50"/>
                  </a:cubicBezTo>
                  <a:cubicBezTo>
                    <a:pt x="187" y="50"/>
                    <a:pt x="187" y="51"/>
                    <a:pt x="187" y="51"/>
                  </a:cubicBezTo>
                  <a:lnTo>
                    <a:pt x="206" y="89"/>
                  </a:lnTo>
                  <a:cubicBezTo>
                    <a:pt x="219" y="115"/>
                    <a:pt x="243" y="132"/>
                    <a:pt x="271" y="137"/>
                  </a:cubicBezTo>
                  <a:lnTo>
                    <a:pt x="313" y="143"/>
                  </a:lnTo>
                  <a:cubicBezTo>
                    <a:pt x="314" y="143"/>
                    <a:pt x="315" y="143"/>
                    <a:pt x="316" y="145"/>
                  </a:cubicBezTo>
                  <a:cubicBezTo>
                    <a:pt x="316" y="146"/>
                    <a:pt x="315" y="147"/>
                    <a:pt x="315" y="14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141">
              <a:extLst>
                <a:ext uri="{FF2B5EF4-FFF2-40B4-BE49-F238E27FC236}">
                  <a16:creationId xmlns:a16="http://schemas.microsoft.com/office/drawing/2014/main" id="{2C4E4E9A-0CDB-26A0-3DBE-B8BCD30C40D8}"/>
                </a:ext>
              </a:extLst>
            </p:cNvPr>
            <p:cNvSpPr>
              <a:spLocks noChangeArrowheads="1"/>
            </p:cNvSpPr>
            <p:nvPr/>
          </p:nvSpPr>
          <p:spPr bwMode="auto">
            <a:xfrm>
              <a:off x="9386531" y="2133574"/>
              <a:ext cx="179384" cy="170562"/>
            </a:xfrm>
            <a:custGeom>
              <a:avLst/>
              <a:gdLst>
                <a:gd name="T0" fmla="*/ 127 w 538"/>
                <a:gd name="T1" fmla="*/ 134 h 513"/>
                <a:gd name="T2" fmla="*/ 63 w 538"/>
                <a:gd name="T3" fmla="*/ 143 h 513"/>
                <a:gd name="T4" fmla="*/ 8 w 538"/>
                <a:gd name="T5" fmla="*/ 189 h 513"/>
                <a:gd name="T6" fmla="*/ 25 w 538"/>
                <a:gd name="T7" fmla="*/ 258 h 513"/>
                <a:gd name="T8" fmla="*/ 72 w 538"/>
                <a:gd name="T9" fmla="*/ 303 h 513"/>
                <a:gd name="T10" fmla="*/ 92 w 538"/>
                <a:gd name="T11" fmla="*/ 365 h 513"/>
                <a:gd name="T12" fmla="*/ 81 w 538"/>
                <a:gd name="T13" fmla="*/ 429 h 513"/>
                <a:gd name="T14" fmla="*/ 108 w 538"/>
                <a:gd name="T15" fmla="*/ 494 h 513"/>
                <a:gd name="T16" fmla="*/ 179 w 538"/>
                <a:gd name="T17" fmla="*/ 500 h 513"/>
                <a:gd name="T18" fmla="*/ 236 w 538"/>
                <a:gd name="T19" fmla="*/ 469 h 513"/>
                <a:gd name="T20" fmla="*/ 301 w 538"/>
                <a:gd name="T21" fmla="*/ 469 h 513"/>
                <a:gd name="T22" fmla="*/ 359 w 538"/>
                <a:gd name="T23" fmla="*/ 500 h 513"/>
                <a:gd name="T24" fmla="*/ 390 w 538"/>
                <a:gd name="T25" fmla="*/ 507 h 513"/>
                <a:gd name="T26" fmla="*/ 430 w 538"/>
                <a:gd name="T27" fmla="*/ 494 h 513"/>
                <a:gd name="T28" fmla="*/ 456 w 538"/>
                <a:gd name="T29" fmla="*/ 429 h 513"/>
                <a:gd name="T30" fmla="*/ 445 w 538"/>
                <a:gd name="T31" fmla="*/ 365 h 513"/>
                <a:gd name="T32" fmla="*/ 465 w 538"/>
                <a:gd name="T33" fmla="*/ 303 h 513"/>
                <a:gd name="T34" fmla="*/ 512 w 538"/>
                <a:gd name="T35" fmla="*/ 258 h 513"/>
                <a:gd name="T36" fmla="*/ 529 w 538"/>
                <a:gd name="T37" fmla="*/ 189 h 513"/>
                <a:gd name="T38" fmla="*/ 475 w 538"/>
                <a:gd name="T39" fmla="*/ 143 h 513"/>
                <a:gd name="T40" fmla="*/ 410 w 538"/>
                <a:gd name="T41" fmla="*/ 134 h 513"/>
                <a:gd name="T42" fmla="*/ 358 w 538"/>
                <a:gd name="T43" fmla="*/ 96 h 513"/>
                <a:gd name="T44" fmla="*/ 329 w 538"/>
                <a:gd name="T45" fmla="*/ 37 h 513"/>
                <a:gd name="T46" fmla="*/ 269 w 538"/>
                <a:gd name="T47" fmla="*/ 0 h 513"/>
                <a:gd name="T48" fmla="*/ 208 w 538"/>
                <a:gd name="T49" fmla="*/ 37 h 513"/>
                <a:gd name="T50" fmla="*/ 180 w 538"/>
                <a:gd name="T51" fmla="*/ 96 h 513"/>
                <a:gd name="T52" fmla="*/ 127 w 538"/>
                <a:gd name="T53" fmla="*/ 134 h 513"/>
                <a:gd name="T54" fmla="*/ 224 w 538"/>
                <a:gd name="T55" fmla="*/ 118 h 513"/>
                <a:gd name="T56" fmla="*/ 253 w 538"/>
                <a:gd name="T57" fmla="*/ 59 h 513"/>
                <a:gd name="T58" fmla="*/ 269 w 538"/>
                <a:gd name="T59" fmla="*/ 49 h 513"/>
                <a:gd name="T60" fmla="*/ 284 w 538"/>
                <a:gd name="T61" fmla="*/ 59 h 513"/>
                <a:gd name="T62" fmla="*/ 313 w 538"/>
                <a:gd name="T63" fmla="*/ 118 h 513"/>
                <a:gd name="T64" fmla="*/ 403 w 538"/>
                <a:gd name="T65" fmla="*/ 183 h 513"/>
                <a:gd name="T66" fmla="*/ 468 w 538"/>
                <a:gd name="T67" fmla="*/ 192 h 513"/>
                <a:gd name="T68" fmla="*/ 482 w 538"/>
                <a:gd name="T69" fmla="*/ 204 h 513"/>
                <a:gd name="T70" fmla="*/ 477 w 538"/>
                <a:gd name="T71" fmla="*/ 222 h 513"/>
                <a:gd name="T72" fmla="*/ 431 w 538"/>
                <a:gd name="T73" fmla="*/ 267 h 513"/>
                <a:gd name="T74" fmla="*/ 396 w 538"/>
                <a:gd name="T75" fmla="*/ 373 h 513"/>
                <a:gd name="T76" fmla="*/ 407 w 538"/>
                <a:gd name="T77" fmla="*/ 437 h 513"/>
                <a:gd name="T78" fmla="*/ 400 w 538"/>
                <a:gd name="T79" fmla="*/ 454 h 513"/>
                <a:gd name="T80" fmla="*/ 382 w 538"/>
                <a:gd name="T81" fmla="*/ 456 h 513"/>
                <a:gd name="T82" fmla="*/ 324 w 538"/>
                <a:gd name="T83" fmla="*/ 425 h 513"/>
                <a:gd name="T84" fmla="*/ 269 w 538"/>
                <a:gd name="T85" fmla="*/ 412 h 513"/>
                <a:gd name="T86" fmla="*/ 213 w 538"/>
                <a:gd name="T87" fmla="*/ 425 h 513"/>
                <a:gd name="T88" fmla="*/ 155 w 538"/>
                <a:gd name="T89" fmla="*/ 456 h 513"/>
                <a:gd name="T90" fmla="*/ 137 w 538"/>
                <a:gd name="T91" fmla="*/ 454 h 513"/>
                <a:gd name="T92" fmla="*/ 130 w 538"/>
                <a:gd name="T93" fmla="*/ 437 h 513"/>
                <a:gd name="T94" fmla="*/ 141 w 538"/>
                <a:gd name="T95" fmla="*/ 373 h 513"/>
                <a:gd name="T96" fmla="*/ 107 w 538"/>
                <a:gd name="T97" fmla="*/ 267 h 513"/>
                <a:gd name="T98" fmla="*/ 60 w 538"/>
                <a:gd name="T99" fmla="*/ 222 h 513"/>
                <a:gd name="T100" fmla="*/ 56 w 538"/>
                <a:gd name="T101" fmla="*/ 204 h 513"/>
                <a:gd name="T102" fmla="*/ 70 w 538"/>
                <a:gd name="T103" fmla="*/ 192 h 513"/>
                <a:gd name="T104" fmla="*/ 134 w 538"/>
                <a:gd name="T105" fmla="*/ 183 h 513"/>
                <a:gd name="T106" fmla="*/ 224 w 538"/>
                <a:gd name="T107" fmla="*/ 11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8" h="513">
                  <a:moveTo>
                    <a:pt x="127" y="134"/>
                  </a:moveTo>
                  <a:lnTo>
                    <a:pt x="63" y="143"/>
                  </a:lnTo>
                  <a:cubicBezTo>
                    <a:pt x="37" y="147"/>
                    <a:pt x="16" y="164"/>
                    <a:pt x="8" y="189"/>
                  </a:cubicBezTo>
                  <a:cubicBezTo>
                    <a:pt x="0" y="213"/>
                    <a:pt x="7" y="240"/>
                    <a:pt x="25" y="258"/>
                  </a:cubicBezTo>
                  <a:lnTo>
                    <a:pt x="72" y="303"/>
                  </a:lnTo>
                  <a:cubicBezTo>
                    <a:pt x="88" y="319"/>
                    <a:pt x="96" y="342"/>
                    <a:pt x="92" y="365"/>
                  </a:cubicBezTo>
                  <a:lnTo>
                    <a:pt x="81" y="429"/>
                  </a:lnTo>
                  <a:cubicBezTo>
                    <a:pt x="77" y="454"/>
                    <a:pt x="87" y="479"/>
                    <a:pt x="108" y="494"/>
                  </a:cubicBezTo>
                  <a:cubicBezTo>
                    <a:pt x="129" y="510"/>
                    <a:pt x="156" y="512"/>
                    <a:pt x="179" y="500"/>
                  </a:cubicBezTo>
                  <a:lnTo>
                    <a:pt x="236" y="469"/>
                  </a:lnTo>
                  <a:cubicBezTo>
                    <a:pt x="257" y="459"/>
                    <a:pt x="281" y="459"/>
                    <a:pt x="301" y="469"/>
                  </a:cubicBezTo>
                  <a:lnTo>
                    <a:pt x="359" y="500"/>
                  </a:lnTo>
                  <a:cubicBezTo>
                    <a:pt x="369" y="505"/>
                    <a:pt x="380" y="507"/>
                    <a:pt x="390" y="507"/>
                  </a:cubicBezTo>
                  <a:cubicBezTo>
                    <a:pt x="404" y="507"/>
                    <a:pt x="418" y="503"/>
                    <a:pt x="430" y="494"/>
                  </a:cubicBezTo>
                  <a:cubicBezTo>
                    <a:pt x="451" y="479"/>
                    <a:pt x="461" y="454"/>
                    <a:pt x="456" y="429"/>
                  </a:cubicBezTo>
                  <a:lnTo>
                    <a:pt x="445" y="365"/>
                  </a:lnTo>
                  <a:cubicBezTo>
                    <a:pt x="442" y="342"/>
                    <a:pt x="449" y="319"/>
                    <a:pt x="465" y="303"/>
                  </a:cubicBezTo>
                  <a:lnTo>
                    <a:pt x="512" y="258"/>
                  </a:lnTo>
                  <a:cubicBezTo>
                    <a:pt x="531" y="240"/>
                    <a:pt x="537" y="213"/>
                    <a:pt x="529" y="189"/>
                  </a:cubicBezTo>
                  <a:cubicBezTo>
                    <a:pt x="521" y="164"/>
                    <a:pt x="500" y="147"/>
                    <a:pt x="475" y="143"/>
                  </a:cubicBezTo>
                  <a:lnTo>
                    <a:pt x="410" y="134"/>
                  </a:lnTo>
                  <a:cubicBezTo>
                    <a:pt x="388" y="130"/>
                    <a:pt x="368" y="116"/>
                    <a:pt x="358" y="96"/>
                  </a:cubicBezTo>
                  <a:lnTo>
                    <a:pt x="329" y="37"/>
                  </a:lnTo>
                  <a:cubicBezTo>
                    <a:pt x="318" y="14"/>
                    <a:pt x="295" y="0"/>
                    <a:pt x="269" y="0"/>
                  </a:cubicBezTo>
                  <a:cubicBezTo>
                    <a:pt x="244" y="0"/>
                    <a:pt x="220" y="14"/>
                    <a:pt x="208" y="37"/>
                  </a:cubicBezTo>
                  <a:lnTo>
                    <a:pt x="180" y="96"/>
                  </a:lnTo>
                  <a:cubicBezTo>
                    <a:pt x="169" y="116"/>
                    <a:pt x="150" y="130"/>
                    <a:pt x="127" y="134"/>
                  </a:cubicBezTo>
                  <a:close/>
                  <a:moveTo>
                    <a:pt x="224" y="118"/>
                  </a:moveTo>
                  <a:lnTo>
                    <a:pt x="253" y="59"/>
                  </a:lnTo>
                  <a:cubicBezTo>
                    <a:pt x="257" y="50"/>
                    <a:pt x="265" y="49"/>
                    <a:pt x="269" y="49"/>
                  </a:cubicBezTo>
                  <a:cubicBezTo>
                    <a:pt x="272" y="49"/>
                    <a:pt x="280" y="50"/>
                    <a:pt x="284" y="59"/>
                  </a:cubicBezTo>
                  <a:lnTo>
                    <a:pt x="313" y="118"/>
                  </a:lnTo>
                  <a:cubicBezTo>
                    <a:pt x="331" y="153"/>
                    <a:pt x="364" y="177"/>
                    <a:pt x="403" y="183"/>
                  </a:cubicBezTo>
                  <a:lnTo>
                    <a:pt x="468" y="192"/>
                  </a:lnTo>
                  <a:cubicBezTo>
                    <a:pt x="477" y="194"/>
                    <a:pt x="481" y="201"/>
                    <a:pt x="482" y="204"/>
                  </a:cubicBezTo>
                  <a:cubicBezTo>
                    <a:pt x="483" y="207"/>
                    <a:pt x="484" y="215"/>
                    <a:pt x="477" y="222"/>
                  </a:cubicBezTo>
                  <a:lnTo>
                    <a:pt x="431" y="267"/>
                  </a:lnTo>
                  <a:cubicBezTo>
                    <a:pt x="403" y="295"/>
                    <a:pt x="390" y="334"/>
                    <a:pt x="396" y="373"/>
                  </a:cubicBezTo>
                  <a:lnTo>
                    <a:pt x="407" y="437"/>
                  </a:lnTo>
                  <a:cubicBezTo>
                    <a:pt x="409" y="447"/>
                    <a:pt x="403" y="452"/>
                    <a:pt x="400" y="454"/>
                  </a:cubicBezTo>
                  <a:cubicBezTo>
                    <a:pt x="398" y="456"/>
                    <a:pt x="391" y="460"/>
                    <a:pt x="382" y="456"/>
                  </a:cubicBezTo>
                  <a:lnTo>
                    <a:pt x="324" y="425"/>
                  </a:lnTo>
                  <a:cubicBezTo>
                    <a:pt x="307" y="416"/>
                    <a:pt x="288" y="412"/>
                    <a:pt x="269" y="412"/>
                  </a:cubicBezTo>
                  <a:cubicBezTo>
                    <a:pt x="250" y="412"/>
                    <a:pt x="231" y="416"/>
                    <a:pt x="213" y="425"/>
                  </a:cubicBezTo>
                  <a:lnTo>
                    <a:pt x="155" y="456"/>
                  </a:lnTo>
                  <a:cubicBezTo>
                    <a:pt x="147" y="460"/>
                    <a:pt x="140" y="456"/>
                    <a:pt x="137" y="454"/>
                  </a:cubicBezTo>
                  <a:cubicBezTo>
                    <a:pt x="134" y="452"/>
                    <a:pt x="128" y="447"/>
                    <a:pt x="130" y="437"/>
                  </a:cubicBezTo>
                  <a:lnTo>
                    <a:pt x="141" y="373"/>
                  </a:lnTo>
                  <a:cubicBezTo>
                    <a:pt x="148" y="334"/>
                    <a:pt x="135" y="295"/>
                    <a:pt x="107" y="267"/>
                  </a:cubicBezTo>
                  <a:lnTo>
                    <a:pt x="60" y="222"/>
                  </a:lnTo>
                  <a:cubicBezTo>
                    <a:pt x="53" y="215"/>
                    <a:pt x="55" y="207"/>
                    <a:pt x="56" y="204"/>
                  </a:cubicBezTo>
                  <a:cubicBezTo>
                    <a:pt x="57" y="201"/>
                    <a:pt x="60" y="194"/>
                    <a:pt x="70" y="192"/>
                  </a:cubicBezTo>
                  <a:lnTo>
                    <a:pt x="134" y="183"/>
                  </a:lnTo>
                  <a:cubicBezTo>
                    <a:pt x="173" y="177"/>
                    <a:pt x="207" y="153"/>
                    <a:pt x="224" y="1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142">
              <a:extLst>
                <a:ext uri="{FF2B5EF4-FFF2-40B4-BE49-F238E27FC236}">
                  <a16:creationId xmlns:a16="http://schemas.microsoft.com/office/drawing/2014/main" id="{9026B4B6-D0A7-63FF-12FD-5186A85B9946}"/>
                </a:ext>
              </a:extLst>
            </p:cNvPr>
            <p:cNvSpPr>
              <a:spLocks noChangeArrowheads="1"/>
            </p:cNvSpPr>
            <p:nvPr/>
          </p:nvSpPr>
          <p:spPr bwMode="auto">
            <a:xfrm>
              <a:off x="9357124" y="2045352"/>
              <a:ext cx="83810" cy="83811"/>
            </a:xfrm>
            <a:custGeom>
              <a:avLst/>
              <a:gdLst>
                <a:gd name="T0" fmla="*/ 124 w 250"/>
                <a:gd name="T1" fmla="*/ 0 h 250"/>
                <a:gd name="T2" fmla="*/ 0 w 250"/>
                <a:gd name="T3" fmla="*/ 124 h 250"/>
                <a:gd name="T4" fmla="*/ 124 w 250"/>
                <a:gd name="T5" fmla="*/ 249 h 250"/>
                <a:gd name="T6" fmla="*/ 249 w 250"/>
                <a:gd name="T7" fmla="*/ 124 h 250"/>
                <a:gd name="T8" fmla="*/ 124 w 250"/>
                <a:gd name="T9" fmla="*/ 0 h 250"/>
                <a:gd name="T10" fmla="*/ 124 w 250"/>
                <a:gd name="T11" fmla="*/ 199 h 250"/>
                <a:gd name="T12" fmla="*/ 50 w 250"/>
                <a:gd name="T13" fmla="*/ 124 h 250"/>
                <a:gd name="T14" fmla="*/ 124 w 250"/>
                <a:gd name="T15" fmla="*/ 50 h 250"/>
                <a:gd name="T16" fmla="*/ 199 w 250"/>
                <a:gd name="T17" fmla="*/ 124 h 250"/>
                <a:gd name="T18" fmla="*/ 124 w 250"/>
                <a:gd name="T19" fmla="*/ 19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50">
                  <a:moveTo>
                    <a:pt x="124" y="0"/>
                  </a:moveTo>
                  <a:cubicBezTo>
                    <a:pt x="56" y="0"/>
                    <a:pt x="0" y="55"/>
                    <a:pt x="0" y="124"/>
                  </a:cubicBezTo>
                  <a:cubicBezTo>
                    <a:pt x="0" y="192"/>
                    <a:pt x="56" y="249"/>
                    <a:pt x="124" y="249"/>
                  </a:cubicBezTo>
                  <a:cubicBezTo>
                    <a:pt x="193" y="249"/>
                    <a:pt x="249" y="192"/>
                    <a:pt x="249" y="124"/>
                  </a:cubicBezTo>
                  <a:cubicBezTo>
                    <a:pt x="249" y="55"/>
                    <a:pt x="193" y="0"/>
                    <a:pt x="124" y="0"/>
                  </a:cubicBezTo>
                  <a:close/>
                  <a:moveTo>
                    <a:pt x="124" y="199"/>
                  </a:moveTo>
                  <a:cubicBezTo>
                    <a:pt x="83" y="199"/>
                    <a:pt x="50" y="166"/>
                    <a:pt x="50" y="124"/>
                  </a:cubicBezTo>
                  <a:cubicBezTo>
                    <a:pt x="50" y="83"/>
                    <a:pt x="83" y="50"/>
                    <a:pt x="124" y="50"/>
                  </a:cubicBezTo>
                  <a:cubicBezTo>
                    <a:pt x="166" y="50"/>
                    <a:pt x="199" y="83"/>
                    <a:pt x="199" y="124"/>
                  </a:cubicBezTo>
                  <a:cubicBezTo>
                    <a:pt x="199" y="166"/>
                    <a:pt x="166" y="199"/>
                    <a:pt x="124" y="19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8" name="Freeform 150">
            <a:extLst>
              <a:ext uri="{FF2B5EF4-FFF2-40B4-BE49-F238E27FC236}">
                <a16:creationId xmlns:a16="http://schemas.microsoft.com/office/drawing/2014/main" id="{BA737B57-24FF-0C26-9A85-F3BF72A72CEB}"/>
              </a:ext>
            </a:extLst>
          </p:cNvPr>
          <p:cNvSpPr>
            <a:spLocks noEditPoints="1"/>
          </p:cNvSpPr>
          <p:nvPr/>
        </p:nvSpPr>
        <p:spPr bwMode="auto">
          <a:xfrm>
            <a:off x="1846939" y="3429000"/>
            <a:ext cx="540879" cy="503925"/>
          </a:xfrm>
          <a:custGeom>
            <a:avLst/>
            <a:gdLst>
              <a:gd name="T0" fmla="*/ 171 w 174"/>
              <a:gd name="T1" fmla="*/ 135 h 162"/>
              <a:gd name="T2" fmla="*/ 164 w 174"/>
              <a:gd name="T3" fmla="*/ 119 h 162"/>
              <a:gd name="T4" fmla="*/ 134 w 174"/>
              <a:gd name="T5" fmla="*/ 101 h 162"/>
              <a:gd name="T6" fmla="*/ 118 w 174"/>
              <a:gd name="T7" fmla="*/ 98 h 162"/>
              <a:gd name="T8" fmla="*/ 109 w 174"/>
              <a:gd name="T9" fmla="*/ 95 h 162"/>
              <a:gd name="T10" fmla="*/ 111 w 174"/>
              <a:gd name="T11" fmla="*/ 91 h 162"/>
              <a:gd name="T12" fmla="*/ 130 w 174"/>
              <a:gd name="T13" fmla="*/ 50 h 162"/>
              <a:gd name="T14" fmla="*/ 87 w 174"/>
              <a:gd name="T15" fmla="*/ 0 h 162"/>
              <a:gd name="T16" fmla="*/ 45 w 174"/>
              <a:gd name="T17" fmla="*/ 50 h 162"/>
              <a:gd name="T18" fmla="*/ 64 w 174"/>
              <a:gd name="T19" fmla="*/ 91 h 162"/>
              <a:gd name="T20" fmla="*/ 66 w 174"/>
              <a:gd name="T21" fmla="*/ 96 h 162"/>
              <a:gd name="T22" fmla="*/ 57 w 174"/>
              <a:gd name="T23" fmla="*/ 98 h 162"/>
              <a:gd name="T24" fmla="*/ 40 w 174"/>
              <a:gd name="T25" fmla="*/ 101 h 162"/>
              <a:gd name="T26" fmla="*/ 11 w 174"/>
              <a:gd name="T27" fmla="*/ 120 h 162"/>
              <a:gd name="T28" fmla="*/ 3 w 174"/>
              <a:gd name="T29" fmla="*/ 136 h 162"/>
              <a:gd name="T30" fmla="*/ 3 w 174"/>
              <a:gd name="T31" fmla="*/ 153 h 162"/>
              <a:gd name="T32" fmla="*/ 18 w 174"/>
              <a:gd name="T33" fmla="*/ 162 h 162"/>
              <a:gd name="T34" fmla="*/ 157 w 174"/>
              <a:gd name="T35" fmla="*/ 162 h 162"/>
              <a:gd name="T36" fmla="*/ 171 w 174"/>
              <a:gd name="T37" fmla="*/ 153 h 162"/>
              <a:gd name="T38" fmla="*/ 171 w 174"/>
              <a:gd name="T39" fmla="*/ 135 h 162"/>
              <a:gd name="T40" fmla="*/ 165 w 174"/>
              <a:gd name="T41" fmla="*/ 149 h 162"/>
              <a:gd name="T42" fmla="*/ 157 w 174"/>
              <a:gd name="T43" fmla="*/ 154 h 162"/>
              <a:gd name="T44" fmla="*/ 18 w 174"/>
              <a:gd name="T45" fmla="*/ 154 h 162"/>
              <a:gd name="T46" fmla="*/ 10 w 174"/>
              <a:gd name="T47" fmla="*/ 149 h 162"/>
              <a:gd name="T48" fmla="*/ 10 w 174"/>
              <a:gd name="T49" fmla="*/ 139 h 162"/>
              <a:gd name="T50" fmla="*/ 18 w 174"/>
              <a:gd name="T51" fmla="*/ 123 h 162"/>
              <a:gd name="T52" fmla="*/ 41 w 174"/>
              <a:gd name="T53" fmla="*/ 109 h 162"/>
              <a:gd name="T54" fmla="*/ 59 w 174"/>
              <a:gd name="T55" fmla="*/ 106 h 162"/>
              <a:gd name="T56" fmla="*/ 73 w 174"/>
              <a:gd name="T57" fmla="*/ 101 h 162"/>
              <a:gd name="T58" fmla="*/ 74 w 174"/>
              <a:gd name="T59" fmla="*/ 98 h 162"/>
              <a:gd name="T60" fmla="*/ 70 w 174"/>
              <a:gd name="T61" fmla="*/ 86 h 162"/>
              <a:gd name="T62" fmla="*/ 69 w 174"/>
              <a:gd name="T63" fmla="*/ 85 h 162"/>
              <a:gd name="T64" fmla="*/ 53 w 174"/>
              <a:gd name="T65" fmla="*/ 50 h 162"/>
              <a:gd name="T66" fmla="*/ 87 w 174"/>
              <a:gd name="T67" fmla="*/ 8 h 162"/>
              <a:gd name="T68" fmla="*/ 122 w 174"/>
              <a:gd name="T69" fmla="*/ 50 h 162"/>
              <a:gd name="T70" fmla="*/ 106 w 174"/>
              <a:gd name="T71" fmla="*/ 85 h 162"/>
              <a:gd name="T72" fmla="*/ 105 w 174"/>
              <a:gd name="T73" fmla="*/ 86 h 162"/>
              <a:gd name="T74" fmla="*/ 101 w 174"/>
              <a:gd name="T75" fmla="*/ 98 h 162"/>
              <a:gd name="T76" fmla="*/ 102 w 174"/>
              <a:gd name="T77" fmla="*/ 101 h 162"/>
              <a:gd name="T78" fmla="*/ 116 w 174"/>
              <a:gd name="T79" fmla="*/ 106 h 162"/>
              <a:gd name="T80" fmla="*/ 134 w 174"/>
              <a:gd name="T81" fmla="*/ 109 h 162"/>
              <a:gd name="T82" fmla="*/ 157 w 174"/>
              <a:gd name="T83" fmla="*/ 123 h 162"/>
              <a:gd name="T84" fmla="*/ 164 w 174"/>
              <a:gd name="T85" fmla="*/ 139 h 162"/>
              <a:gd name="T86" fmla="*/ 165 w 174"/>
              <a:gd name="T87" fmla="*/ 149 h 162"/>
              <a:gd name="T88" fmla="*/ 165 w 174"/>
              <a:gd name="T89" fmla="*/ 149 h 162"/>
              <a:gd name="T90" fmla="*/ 165 w 174"/>
              <a:gd name="T91"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4" h="162">
                <a:moveTo>
                  <a:pt x="171" y="135"/>
                </a:moveTo>
                <a:cubicBezTo>
                  <a:pt x="164" y="119"/>
                  <a:pt x="164" y="119"/>
                  <a:pt x="164" y="119"/>
                </a:cubicBezTo>
                <a:cubicBezTo>
                  <a:pt x="158" y="109"/>
                  <a:pt x="145" y="102"/>
                  <a:pt x="134" y="101"/>
                </a:cubicBezTo>
                <a:cubicBezTo>
                  <a:pt x="131" y="101"/>
                  <a:pt x="124" y="99"/>
                  <a:pt x="118" y="98"/>
                </a:cubicBezTo>
                <a:cubicBezTo>
                  <a:pt x="113" y="97"/>
                  <a:pt x="110" y="96"/>
                  <a:pt x="109" y="95"/>
                </a:cubicBezTo>
                <a:cubicBezTo>
                  <a:pt x="109" y="94"/>
                  <a:pt x="110" y="93"/>
                  <a:pt x="111" y="91"/>
                </a:cubicBezTo>
                <a:cubicBezTo>
                  <a:pt x="123" y="82"/>
                  <a:pt x="130" y="67"/>
                  <a:pt x="130" y="50"/>
                </a:cubicBezTo>
                <a:cubicBezTo>
                  <a:pt x="130" y="22"/>
                  <a:pt x="111" y="0"/>
                  <a:pt x="87" y="0"/>
                </a:cubicBezTo>
                <a:cubicBezTo>
                  <a:pt x="64" y="0"/>
                  <a:pt x="45" y="22"/>
                  <a:pt x="45" y="50"/>
                </a:cubicBezTo>
                <a:cubicBezTo>
                  <a:pt x="45" y="67"/>
                  <a:pt x="52" y="82"/>
                  <a:pt x="64" y="91"/>
                </a:cubicBezTo>
                <a:cubicBezTo>
                  <a:pt x="65" y="93"/>
                  <a:pt x="66" y="94"/>
                  <a:pt x="66" y="96"/>
                </a:cubicBezTo>
                <a:cubicBezTo>
                  <a:pt x="64" y="96"/>
                  <a:pt x="62" y="97"/>
                  <a:pt x="57" y="98"/>
                </a:cubicBezTo>
                <a:cubicBezTo>
                  <a:pt x="50" y="100"/>
                  <a:pt x="44" y="101"/>
                  <a:pt x="40" y="101"/>
                </a:cubicBezTo>
                <a:cubicBezTo>
                  <a:pt x="30" y="102"/>
                  <a:pt x="16" y="109"/>
                  <a:pt x="11" y="120"/>
                </a:cubicBezTo>
                <a:cubicBezTo>
                  <a:pt x="3" y="136"/>
                  <a:pt x="3" y="136"/>
                  <a:pt x="3" y="136"/>
                </a:cubicBezTo>
                <a:cubicBezTo>
                  <a:pt x="0" y="142"/>
                  <a:pt x="0" y="149"/>
                  <a:pt x="3" y="153"/>
                </a:cubicBezTo>
                <a:cubicBezTo>
                  <a:pt x="7" y="159"/>
                  <a:pt x="12" y="162"/>
                  <a:pt x="18" y="162"/>
                </a:cubicBezTo>
                <a:cubicBezTo>
                  <a:pt x="157" y="162"/>
                  <a:pt x="157" y="162"/>
                  <a:pt x="157" y="162"/>
                </a:cubicBezTo>
                <a:cubicBezTo>
                  <a:pt x="163" y="162"/>
                  <a:pt x="168" y="159"/>
                  <a:pt x="171" y="153"/>
                </a:cubicBezTo>
                <a:cubicBezTo>
                  <a:pt x="174" y="149"/>
                  <a:pt x="174" y="141"/>
                  <a:pt x="171" y="135"/>
                </a:cubicBezTo>
                <a:close/>
                <a:moveTo>
                  <a:pt x="165" y="149"/>
                </a:moveTo>
                <a:cubicBezTo>
                  <a:pt x="163" y="151"/>
                  <a:pt x="160" y="154"/>
                  <a:pt x="157" y="154"/>
                </a:cubicBezTo>
                <a:cubicBezTo>
                  <a:pt x="18" y="154"/>
                  <a:pt x="18" y="154"/>
                  <a:pt x="18" y="154"/>
                </a:cubicBezTo>
                <a:cubicBezTo>
                  <a:pt x="14" y="154"/>
                  <a:pt x="11" y="151"/>
                  <a:pt x="10" y="149"/>
                </a:cubicBezTo>
                <a:cubicBezTo>
                  <a:pt x="8" y="147"/>
                  <a:pt x="9" y="143"/>
                  <a:pt x="10" y="139"/>
                </a:cubicBezTo>
                <a:cubicBezTo>
                  <a:pt x="18" y="123"/>
                  <a:pt x="18" y="123"/>
                  <a:pt x="18" y="123"/>
                </a:cubicBezTo>
                <a:cubicBezTo>
                  <a:pt x="22" y="115"/>
                  <a:pt x="33" y="110"/>
                  <a:pt x="41" y="109"/>
                </a:cubicBezTo>
                <a:cubicBezTo>
                  <a:pt x="45" y="109"/>
                  <a:pt x="53" y="107"/>
                  <a:pt x="59" y="106"/>
                </a:cubicBezTo>
                <a:cubicBezTo>
                  <a:pt x="70" y="103"/>
                  <a:pt x="72" y="101"/>
                  <a:pt x="73" y="101"/>
                </a:cubicBezTo>
                <a:cubicBezTo>
                  <a:pt x="74" y="100"/>
                  <a:pt x="74" y="99"/>
                  <a:pt x="74" y="98"/>
                </a:cubicBezTo>
                <a:cubicBezTo>
                  <a:pt x="74" y="94"/>
                  <a:pt x="73" y="90"/>
                  <a:pt x="70" y="86"/>
                </a:cubicBezTo>
                <a:cubicBezTo>
                  <a:pt x="70" y="86"/>
                  <a:pt x="69" y="86"/>
                  <a:pt x="69" y="85"/>
                </a:cubicBezTo>
                <a:cubicBezTo>
                  <a:pt x="59" y="78"/>
                  <a:pt x="53" y="64"/>
                  <a:pt x="53" y="50"/>
                </a:cubicBezTo>
                <a:cubicBezTo>
                  <a:pt x="53" y="27"/>
                  <a:pt x="68" y="8"/>
                  <a:pt x="87" y="8"/>
                </a:cubicBezTo>
                <a:cubicBezTo>
                  <a:pt x="106" y="8"/>
                  <a:pt x="122" y="27"/>
                  <a:pt x="122" y="50"/>
                </a:cubicBezTo>
                <a:cubicBezTo>
                  <a:pt x="122" y="64"/>
                  <a:pt x="116" y="78"/>
                  <a:pt x="106" y="85"/>
                </a:cubicBezTo>
                <a:cubicBezTo>
                  <a:pt x="105" y="86"/>
                  <a:pt x="105" y="86"/>
                  <a:pt x="105" y="86"/>
                </a:cubicBezTo>
                <a:cubicBezTo>
                  <a:pt x="102" y="90"/>
                  <a:pt x="101" y="94"/>
                  <a:pt x="101" y="98"/>
                </a:cubicBezTo>
                <a:cubicBezTo>
                  <a:pt x="101" y="99"/>
                  <a:pt x="101" y="100"/>
                  <a:pt x="102" y="101"/>
                </a:cubicBezTo>
                <a:cubicBezTo>
                  <a:pt x="103" y="101"/>
                  <a:pt x="105" y="103"/>
                  <a:pt x="116" y="106"/>
                </a:cubicBezTo>
                <a:cubicBezTo>
                  <a:pt x="122" y="107"/>
                  <a:pt x="130" y="108"/>
                  <a:pt x="134" y="109"/>
                </a:cubicBezTo>
                <a:cubicBezTo>
                  <a:pt x="142" y="110"/>
                  <a:pt x="153" y="115"/>
                  <a:pt x="157" y="123"/>
                </a:cubicBezTo>
                <a:cubicBezTo>
                  <a:pt x="164" y="139"/>
                  <a:pt x="164" y="139"/>
                  <a:pt x="164" y="139"/>
                </a:cubicBezTo>
                <a:cubicBezTo>
                  <a:pt x="166" y="142"/>
                  <a:pt x="166" y="147"/>
                  <a:pt x="165" y="149"/>
                </a:cubicBezTo>
                <a:close/>
                <a:moveTo>
                  <a:pt x="165" y="149"/>
                </a:moveTo>
                <a:cubicBezTo>
                  <a:pt x="165" y="149"/>
                  <a:pt x="165" y="149"/>
                  <a:pt x="165" y="14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836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animBg="1"/>
      <p:bldP spid="17" grpId="0" animBg="1"/>
      <p:bldP spid="18" grpId="0" animBg="1"/>
      <p:bldP spid="19" grpId="0" animBg="1"/>
      <p:bldP spid="20" grpId="0" animBg="1"/>
      <p:bldP spid="21" grpId="0" animBg="1"/>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2833-67B0-7579-C7C2-0FD9129DF242}"/>
              </a:ext>
            </a:extLst>
          </p:cNvPr>
          <p:cNvSpPr>
            <a:spLocks noGrp="1"/>
          </p:cNvSpPr>
          <p:nvPr>
            <p:ph type="title"/>
          </p:nvPr>
        </p:nvSpPr>
        <p:spPr/>
        <p:txBody>
          <a:bodyPr/>
          <a:lstStyle/>
          <a:p>
            <a:pPr>
              <a:lnSpc>
                <a:spcPct val="100000"/>
              </a:lnSpc>
            </a:pPr>
            <a:r>
              <a:rPr lang="en-US" spc="0" dirty="0"/>
              <a:t>Notes on Source Data</a:t>
            </a:r>
          </a:p>
        </p:txBody>
      </p:sp>
      <p:sp>
        <p:nvSpPr>
          <p:cNvPr id="3" name="Content Placeholder 2">
            <a:extLst>
              <a:ext uri="{FF2B5EF4-FFF2-40B4-BE49-F238E27FC236}">
                <a16:creationId xmlns:a16="http://schemas.microsoft.com/office/drawing/2014/main" id="{FCC09FD4-7809-0126-7A21-E4309791A1E8}"/>
              </a:ext>
            </a:extLst>
          </p:cNvPr>
          <p:cNvSpPr>
            <a:spLocks noGrp="1"/>
          </p:cNvSpPr>
          <p:nvPr>
            <p:ph idx="1"/>
          </p:nvPr>
        </p:nvSpPr>
        <p:spPr/>
        <p:txBody>
          <a:bodyPr/>
          <a:lstStyle/>
          <a:p>
            <a:pPr marL="285750" indent="-285750">
              <a:lnSpc>
                <a:spcPct val="100000"/>
              </a:lnSpc>
              <a:spcBef>
                <a:spcPts val="0"/>
              </a:spcBef>
              <a:buFont typeface="Arial" panose="020B0604020202020204" pitchFamily="34" charset="0"/>
              <a:buChar char="•"/>
            </a:pPr>
            <a:r>
              <a:rPr lang="en-US" b="0" spc="0" dirty="0"/>
              <a:t>Used first-party data from </a:t>
            </a:r>
            <a:r>
              <a:rPr lang="en-US" b="0" spc="0" dirty="0" err="1"/>
              <a:t>Cyclistic</a:t>
            </a:r>
            <a:r>
              <a:rPr lang="en-US" b="0" spc="0" dirty="0"/>
              <a:t> that captures individual trip details.</a:t>
            </a:r>
          </a:p>
          <a:p>
            <a:pPr>
              <a:lnSpc>
                <a:spcPct val="100000"/>
              </a:lnSpc>
              <a:spcBef>
                <a:spcPts val="0"/>
              </a:spcBef>
            </a:pPr>
            <a:endParaRPr lang="en-US" b="0" spc="0" dirty="0"/>
          </a:p>
          <a:p>
            <a:pPr marL="285750" indent="-285750">
              <a:lnSpc>
                <a:spcPct val="100000"/>
              </a:lnSpc>
              <a:spcBef>
                <a:spcPts val="0"/>
              </a:spcBef>
              <a:buFont typeface="Arial" panose="020B0604020202020204" pitchFamily="34" charset="0"/>
              <a:buChar char="•"/>
            </a:pPr>
            <a:r>
              <a:rPr lang="en-US" b="0" spc="0" dirty="0"/>
              <a:t>Covers same-day trips taken between January 1, 2022 and December 31, 2022.</a:t>
            </a:r>
          </a:p>
          <a:p>
            <a:pPr>
              <a:lnSpc>
                <a:spcPct val="100000"/>
              </a:lnSpc>
              <a:spcBef>
                <a:spcPts val="0"/>
              </a:spcBef>
            </a:pPr>
            <a:endParaRPr lang="en-US" b="0" spc="0" dirty="0"/>
          </a:p>
          <a:p>
            <a:pPr marL="285750" indent="-285750">
              <a:lnSpc>
                <a:spcPct val="100000"/>
              </a:lnSpc>
              <a:spcBef>
                <a:spcPts val="0"/>
              </a:spcBef>
              <a:buFont typeface="Arial" panose="020B0604020202020204" pitchFamily="34" charset="0"/>
              <a:buChar char="•"/>
            </a:pPr>
            <a:r>
              <a:rPr lang="en-US" b="0" spc="0" dirty="0"/>
              <a:t>Used random sample of 250,000 trips from population of 5,667,717.</a:t>
            </a:r>
          </a:p>
          <a:p>
            <a:pPr>
              <a:lnSpc>
                <a:spcPct val="100000"/>
              </a:lnSpc>
              <a:spcBef>
                <a:spcPts val="0"/>
              </a:spcBef>
            </a:pPr>
            <a:endParaRPr lang="en-US" b="0" spc="0" dirty="0"/>
          </a:p>
          <a:p>
            <a:pPr marL="285750" indent="-285750">
              <a:lnSpc>
                <a:spcPct val="100000"/>
              </a:lnSpc>
              <a:spcBef>
                <a:spcPts val="0"/>
              </a:spcBef>
              <a:buFont typeface="Arial" panose="020B0604020202020204" pitchFamily="34" charset="0"/>
              <a:buChar char="•"/>
            </a:pPr>
            <a:r>
              <a:rPr lang="en-US" b="0" spc="0" dirty="0"/>
              <a:t>Data cleaned and transformed to address missing values, inconsistencies, duplicates and create categorical variables for analysis.</a:t>
            </a:r>
          </a:p>
          <a:p>
            <a:pPr>
              <a:lnSpc>
                <a:spcPct val="100000"/>
              </a:lnSpc>
              <a:spcBef>
                <a:spcPts val="0"/>
              </a:spcBef>
            </a:pPr>
            <a:endParaRPr lang="en-US" b="0" spc="0" dirty="0"/>
          </a:p>
          <a:p>
            <a:pPr marL="285750" indent="-285750">
              <a:lnSpc>
                <a:spcPct val="100000"/>
              </a:lnSpc>
              <a:spcBef>
                <a:spcPts val="0"/>
              </a:spcBef>
              <a:buFont typeface="Arial" panose="020B0604020202020204" pitchFamily="34" charset="0"/>
              <a:buChar char="•"/>
            </a:pPr>
            <a:r>
              <a:rPr lang="en-US" b="0" spc="0" dirty="0"/>
              <a:t>Supplemented with shape files from the Chicago Data Portal for geographical analysis.</a:t>
            </a:r>
          </a:p>
        </p:txBody>
      </p:sp>
    </p:spTree>
    <p:extLst>
      <p:ext uri="{BB962C8B-B14F-4D97-AF65-F5344CB8AC3E}">
        <p14:creationId xmlns:p14="http://schemas.microsoft.com/office/powerpoint/2010/main" val="279336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1"/>
            <a:ext cx="3754671" cy="910424"/>
          </a:xfrm>
        </p:spPr>
        <p:txBody>
          <a:bodyPr/>
          <a:lstStyle/>
          <a:p>
            <a:r>
              <a:rPr lang="en-US" spc="0" dirty="0"/>
              <a:t>Our Big Idea</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7976914" y="2772229"/>
            <a:ext cx="3806919" cy="3207221"/>
          </a:xfrm>
        </p:spPr>
        <p:txBody>
          <a:bodyPr>
            <a:normAutofit/>
          </a:bodyPr>
          <a:lstStyle/>
          <a:p>
            <a:pPr>
              <a:lnSpc>
                <a:spcPct val="100000"/>
              </a:lnSpc>
            </a:pPr>
            <a:r>
              <a:rPr lang="en-US" sz="2000" spc="0" dirty="0"/>
              <a:t>Attracting both those seeking a reliable daily commute solution and those looking for exciting ways to experience their city is the best strategy for converting casual riders to members.</a:t>
            </a:r>
          </a:p>
        </p:txBody>
      </p:sp>
      <p:pic>
        <p:nvPicPr>
          <p:cNvPr id="5" name="Picture Placeholder 4">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1" y="1095509"/>
            <a:ext cx="7519932" cy="5016892"/>
          </a:xfrm>
        </p:spPr>
      </p:pic>
    </p:spTree>
    <p:extLst>
      <p:ext uri="{BB962C8B-B14F-4D97-AF65-F5344CB8AC3E}">
        <p14:creationId xmlns:p14="http://schemas.microsoft.com/office/powerpoint/2010/main" val="149960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E69BFD5-46DE-114E-8239-FB8771D6DED4}"/>
              </a:ext>
            </a:extLst>
          </p:cNvPr>
          <p:cNvSpPr>
            <a:spLocks noGrp="1"/>
          </p:cNvSpPr>
          <p:nvPr>
            <p:ph type="body" sz="quarter" idx="10"/>
          </p:nvPr>
        </p:nvSpPr>
        <p:spPr/>
        <p:txBody>
          <a:bodyPr>
            <a:noAutofit/>
          </a:bodyPr>
          <a:lstStyle/>
          <a:p>
            <a:r>
              <a:rPr lang="en-US" sz="3600" spc="0" dirty="0"/>
              <a:t>General Insights</a:t>
            </a:r>
          </a:p>
        </p:txBody>
      </p:sp>
      <p:sp>
        <p:nvSpPr>
          <p:cNvPr id="11" name="Text Placeholder 10">
            <a:extLst>
              <a:ext uri="{FF2B5EF4-FFF2-40B4-BE49-F238E27FC236}">
                <a16:creationId xmlns:a16="http://schemas.microsoft.com/office/drawing/2014/main" id="{49676277-121B-F843-863D-90D1DE294D23}"/>
              </a:ext>
            </a:extLst>
          </p:cNvPr>
          <p:cNvSpPr>
            <a:spLocks noGrp="1"/>
          </p:cNvSpPr>
          <p:nvPr>
            <p:ph type="body" sz="quarter" idx="12"/>
          </p:nvPr>
        </p:nvSpPr>
        <p:spPr>
          <a:xfrm>
            <a:off x="856050" y="890922"/>
            <a:ext cx="10640715" cy="476239"/>
          </a:xfrm>
        </p:spPr>
        <p:txBody>
          <a:bodyPr>
            <a:normAutofit/>
          </a:bodyPr>
          <a:lstStyle/>
          <a:p>
            <a:pPr>
              <a:lnSpc>
                <a:spcPct val="100000"/>
              </a:lnSpc>
            </a:pPr>
            <a:r>
              <a:rPr lang="en-US" b="0" spc="0" dirty="0"/>
              <a:t>Based on the percent of trips taken each month of 2022, customer engagement with the service is strongest in the warmer months of the year.</a:t>
            </a:r>
          </a:p>
        </p:txBody>
      </p:sp>
      <p:sp>
        <p:nvSpPr>
          <p:cNvPr id="8" name="Rectangle 7">
            <a:extLst>
              <a:ext uri="{FF2B5EF4-FFF2-40B4-BE49-F238E27FC236}">
                <a16:creationId xmlns:a16="http://schemas.microsoft.com/office/drawing/2014/main" id="{C295FED2-AA18-F34C-9650-982D5B538FF6}"/>
              </a:ext>
            </a:extLst>
          </p:cNvPr>
          <p:cNvSpPr/>
          <p:nvPr/>
        </p:nvSpPr>
        <p:spPr>
          <a:xfrm>
            <a:off x="0" y="4253238"/>
            <a:ext cx="12192000" cy="2604316"/>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aphicFrame>
        <p:nvGraphicFramePr>
          <p:cNvPr id="9" name="Chart 8">
            <a:extLst>
              <a:ext uri="{FF2B5EF4-FFF2-40B4-BE49-F238E27FC236}">
                <a16:creationId xmlns:a16="http://schemas.microsoft.com/office/drawing/2014/main" id="{77E89AB9-13EB-1E4F-B0E7-FF4724AD2F42}"/>
              </a:ext>
            </a:extLst>
          </p:cNvPr>
          <p:cNvGraphicFramePr/>
          <p:nvPr>
            <p:extLst>
              <p:ext uri="{D42A27DB-BD31-4B8C-83A1-F6EECF244321}">
                <p14:modId xmlns:p14="http://schemas.microsoft.com/office/powerpoint/2010/main" val="3735687141"/>
              </p:ext>
            </p:extLst>
          </p:nvPr>
        </p:nvGraphicFramePr>
        <p:xfrm>
          <a:off x="695631" y="1598362"/>
          <a:ext cx="10800737" cy="2438082"/>
        </p:xfrm>
        <a:graphic>
          <a:graphicData uri="http://schemas.openxmlformats.org/drawingml/2006/chart">
            <c:chart xmlns:c="http://schemas.openxmlformats.org/drawingml/2006/chart" xmlns:r="http://schemas.openxmlformats.org/officeDocument/2006/relationships" r:id="rId3"/>
          </a:graphicData>
        </a:graphic>
      </p:graphicFrame>
      <p:cxnSp>
        <p:nvCxnSpPr>
          <p:cNvPr id="19" name="Straight Connector 18">
            <a:extLst>
              <a:ext uri="{FF2B5EF4-FFF2-40B4-BE49-F238E27FC236}">
                <a16:creationId xmlns:a16="http://schemas.microsoft.com/office/drawing/2014/main" id="{A36268C2-00CE-FB48-B08D-899252A58F86}"/>
              </a:ext>
            </a:extLst>
          </p:cNvPr>
          <p:cNvCxnSpPr>
            <a:cxnSpLocks/>
          </p:cNvCxnSpPr>
          <p:nvPr/>
        </p:nvCxnSpPr>
        <p:spPr>
          <a:xfrm>
            <a:off x="4064000" y="4906832"/>
            <a:ext cx="0" cy="1297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3B2DC4-4346-CC44-A9D0-217EBFC68490}"/>
              </a:ext>
            </a:extLst>
          </p:cNvPr>
          <p:cNvCxnSpPr>
            <a:cxnSpLocks/>
          </p:cNvCxnSpPr>
          <p:nvPr/>
        </p:nvCxnSpPr>
        <p:spPr>
          <a:xfrm>
            <a:off x="8127999" y="4906832"/>
            <a:ext cx="0" cy="1297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A75D59F-411E-5340-9E6C-C573B3BB5A0F}"/>
              </a:ext>
            </a:extLst>
          </p:cNvPr>
          <p:cNvSpPr/>
          <p:nvPr/>
        </p:nvSpPr>
        <p:spPr>
          <a:xfrm>
            <a:off x="731767" y="4541297"/>
            <a:ext cx="2791679" cy="1737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99" dirty="0">
                <a:solidFill>
                  <a:schemeClr val="bg1"/>
                </a:solidFill>
                <a:latin typeface="+mj-lt"/>
              </a:rPr>
              <a:t>5.67 Million</a:t>
            </a:r>
          </a:p>
          <a:p>
            <a:pPr algn="ctr"/>
            <a:endParaRPr lang="en-US" sz="1000" dirty="0">
              <a:solidFill>
                <a:schemeClr val="bg1"/>
              </a:solidFill>
              <a:latin typeface="+mj-lt"/>
            </a:endParaRPr>
          </a:p>
          <a:p>
            <a:pPr algn="ctr"/>
            <a:r>
              <a:rPr lang="en-US" sz="1400" dirty="0">
                <a:solidFill>
                  <a:schemeClr val="bg1"/>
                </a:solidFill>
              </a:rPr>
              <a:t>Casual riders and members took 5.67 million trips using the </a:t>
            </a:r>
            <a:r>
              <a:rPr lang="en-US" sz="1400" dirty="0" err="1">
                <a:solidFill>
                  <a:schemeClr val="bg1"/>
                </a:solidFill>
              </a:rPr>
              <a:t>Cyclistic</a:t>
            </a:r>
            <a:r>
              <a:rPr lang="en-US" sz="1400" dirty="0">
                <a:solidFill>
                  <a:schemeClr val="bg1"/>
                </a:solidFill>
              </a:rPr>
              <a:t> bike-sharing service in 2022.</a:t>
            </a:r>
          </a:p>
        </p:txBody>
      </p:sp>
      <p:sp>
        <p:nvSpPr>
          <p:cNvPr id="25" name="Rectangle 24">
            <a:extLst>
              <a:ext uri="{FF2B5EF4-FFF2-40B4-BE49-F238E27FC236}">
                <a16:creationId xmlns:a16="http://schemas.microsoft.com/office/drawing/2014/main" id="{32B74980-DB47-2943-B3DC-844EEC5402FE}"/>
              </a:ext>
            </a:extLst>
          </p:cNvPr>
          <p:cNvSpPr/>
          <p:nvPr/>
        </p:nvSpPr>
        <p:spPr>
          <a:xfrm>
            <a:off x="4604554" y="4621779"/>
            <a:ext cx="2982891" cy="1802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99" dirty="0">
                <a:solidFill>
                  <a:schemeClr val="bg1"/>
                </a:solidFill>
                <a:latin typeface="+mj-lt"/>
              </a:rPr>
              <a:t>15 Minutes</a:t>
            </a:r>
          </a:p>
          <a:p>
            <a:pPr algn="ctr"/>
            <a:endParaRPr lang="en-US" sz="1000" dirty="0">
              <a:solidFill>
                <a:schemeClr val="bg1"/>
              </a:solidFill>
              <a:latin typeface="+mj-lt"/>
            </a:endParaRPr>
          </a:p>
          <a:p>
            <a:pPr algn="ctr"/>
            <a:r>
              <a:rPr lang="en-US" sz="1400" dirty="0">
                <a:solidFill>
                  <a:schemeClr val="bg1"/>
                </a:solidFill>
              </a:rPr>
              <a:t>On average, customers took trips that lasted 15 minutes in duration with a standard deviation of 8.4 minutes, i.e. 68% of trips last between 6 and 23 minutes.</a:t>
            </a:r>
          </a:p>
        </p:txBody>
      </p:sp>
      <p:sp>
        <p:nvSpPr>
          <p:cNvPr id="26" name="Rectangle 25">
            <a:extLst>
              <a:ext uri="{FF2B5EF4-FFF2-40B4-BE49-F238E27FC236}">
                <a16:creationId xmlns:a16="http://schemas.microsoft.com/office/drawing/2014/main" id="{21B569B3-E02D-B241-809D-D57FFFC1E6A3}"/>
              </a:ext>
            </a:extLst>
          </p:cNvPr>
          <p:cNvSpPr/>
          <p:nvPr/>
        </p:nvSpPr>
        <p:spPr>
          <a:xfrm>
            <a:off x="8544266" y="4653359"/>
            <a:ext cx="3231468" cy="1849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99" dirty="0">
                <a:solidFill>
                  <a:schemeClr val="bg1"/>
                </a:solidFill>
                <a:latin typeface="+mj-lt"/>
              </a:rPr>
              <a:t>68%</a:t>
            </a:r>
          </a:p>
          <a:p>
            <a:pPr algn="ctr"/>
            <a:endParaRPr lang="en-US" sz="1400" dirty="0">
              <a:solidFill>
                <a:schemeClr val="bg1"/>
              </a:solidFill>
              <a:latin typeface="+mj-lt"/>
            </a:endParaRPr>
          </a:p>
          <a:p>
            <a:pPr algn="ctr"/>
            <a:r>
              <a:rPr lang="en-US" sz="1400" dirty="0">
                <a:solidFill>
                  <a:schemeClr val="bg1"/>
                </a:solidFill>
                <a:latin typeface="+mj-lt"/>
              </a:rPr>
              <a:t>Most trips are taken during the warmer months of May through September.  Marketing efforts should leverage increased activity leading to the summer peak.</a:t>
            </a:r>
            <a:endParaRPr lang="en-US" sz="1400" dirty="0">
              <a:solidFill>
                <a:schemeClr val="bg1"/>
              </a:solidFill>
            </a:endParaRPr>
          </a:p>
        </p:txBody>
      </p:sp>
    </p:spTree>
    <p:extLst>
      <p:ext uri="{BB962C8B-B14F-4D97-AF65-F5344CB8AC3E}">
        <p14:creationId xmlns:p14="http://schemas.microsoft.com/office/powerpoint/2010/main" val="279133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9" grpId="0">
        <p:bldAsOne/>
      </p:bldGraphic>
      <p:bldP spid="2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6653629-FB3E-4989-9A80-F5FAC480A7F0}"/>
              </a:ext>
            </a:extLst>
          </p:cNvPr>
          <p:cNvCxnSpPr>
            <a:cxnSpLocks/>
            <a:endCxn id="11" idx="1"/>
          </p:cNvCxnSpPr>
          <p:nvPr/>
        </p:nvCxnSpPr>
        <p:spPr>
          <a:xfrm>
            <a:off x="5486400" y="2094803"/>
            <a:ext cx="2542762" cy="0"/>
          </a:xfrm>
          <a:prstGeom prst="line">
            <a:avLst/>
          </a:prstGeom>
          <a:ln w="19050" cap="flat">
            <a:solidFill>
              <a:schemeClr val="bg1">
                <a:lumMod val="75000"/>
              </a:schemeClr>
            </a:solidFill>
            <a:miter lim="800000"/>
          </a:ln>
        </p:spPr>
        <p:style>
          <a:lnRef idx="1">
            <a:schemeClr val="accent1"/>
          </a:lnRef>
          <a:fillRef idx="0">
            <a:schemeClr val="accent1"/>
          </a:fillRef>
          <a:effectRef idx="0">
            <a:schemeClr val="accent1"/>
          </a:effectRef>
          <a:fontRef idx="minor">
            <a:schemeClr val="tx1"/>
          </a:fontRef>
        </p:style>
      </p:cxnSp>
      <p:sp>
        <p:nvSpPr>
          <p:cNvPr id="10" name="Circle: Hollow 9">
            <a:extLst>
              <a:ext uri="{FF2B5EF4-FFF2-40B4-BE49-F238E27FC236}">
                <a16:creationId xmlns:a16="http://schemas.microsoft.com/office/drawing/2014/main" id="{1C960A2F-3C4C-4DF5-BEA1-FA46A6DC47C7}"/>
              </a:ext>
            </a:extLst>
          </p:cNvPr>
          <p:cNvSpPr/>
          <p:nvPr/>
        </p:nvSpPr>
        <p:spPr>
          <a:xfrm>
            <a:off x="1859533" y="1665780"/>
            <a:ext cx="3840480" cy="3840480"/>
          </a:xfrm>
          <a:prstGeom prst="donut">
            <a:avLst>
              <a:gd name="adj" fmla="val 5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aphicFrame>
        <p:nvGraphicFramePr>
          <p:cNvPr id="8" name="Chart 7">
            <a:extLst>
              <a:ext uri="{FF2B5EF4-FFF2-40B4-BE49-F238E27FC236}">
                <a16:creationId xmlns:a16="http://schemas.microsoft.com/office/drawing/2014/main" id="{20A41C06-97FE-41CE-A642-FFE2507DD034}"/>
              </a:ext>
            </a:extLst>
          </p:cNvPr>
          <p:cNvGraphicFramePr/>
          <p:nvPr>
            <p:extLst>
              <p:ext uri="{D42A27DB-BD31-4B8C-83A1-F6EECF244321}">
                <p14:modId xmlns:p14="http://schemas.microsoft.com/office/powerpoint/2010/main" val="934139806"/>
              </p:ext>
            </p:extLst>
          </p:nvPr>
        </p:nvGraphicFramePr>
        <p:xfrm>
          <a:off x="150918" y="1206066"/>
          <a:ext cx="7257709" cy="4780795"/>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611ECBF9-B11D-43D9-9317-C4E313780DE1}"/>
              </a:ext>
            </a:extLst>
          </p:cNvPr>
          <p:cNvSpPr txBox="1"/>
          <p:nvPr/>
        </p:nvSpPr>
        <p:spPr bwMode="gray">
          <a:xfrm>
            <a:off x="2437706" y="2897155"/>
            <a:ext cx="2684132" cy="1063689"/>
          </a:xfrm>
          <a:prstGeom prst="rect">
            <a:avLst/>
          </a:prstGeom>
        </p:spPr>
        <p:txBody>
          <a:bodyPr wrap="square" lIns="91440" tIns="0" rIns="91440" bIns="0" rtlCol="0" anchor="ctr" anchorCtr="0">
            <a:spAutoFit/>
          </a:bodyPr>
          <a:lstStyle/>
          <a:p>
            <a:pPr lvl="0" algn="ctr">
              <a:lnSpc>
                <a:spcPct val="96000"/>
              </a:lnSpc>
              <a:defRPr/>
            </a:pPr>
            <a:r>
              <a:rPr lang="en-US" sz="7200" b="1" kern="0" spc="-150" dirty="0">
                <a:solidFill>
                  <a:schemeClr val="accent1">
                    <a:lumMod val="50000"/>
                  </a:schemeClr>
                </a:solidFill>
                <a:latin typeface="+mj-lt"/>
                <a:cs typeface="Arial" panose="020B0604020202020204" pitchFamily="34" charset="0"/>
              </a:rPr>
              <a:t>40%</a:t>
            </a:r>
          </a:p>
        </p:txBody>
      </p:sp>
      <p:sp>
        <p:nvSpPr>
          <p:cNvPr id="11" name="Title 10">
            <a:extLst>
              <a:ext uri="{FF2B5EF4-FFF2-40B4-BE49-F238E27FC236}">
                <a16:creationId xmlns:a16="http://schemas.microsoft.com/office/drawing/2014/main" id="{57580BCD-73F2-35D6-08EE-BF957502E89C}"/>
              </a:ext>
            </a:extLst>
          </p:cNvPr>
          <p:cNvSpPr>
            <a:spLocks noGrp="1"/>
          </p:cNvSpPr>
          <p:nvPr>
            <p:ph type="ctrTitle"/>
          </p:nvPr>
        </p:nvSpPr>
        <p:spPr>
          <a:xfrm>
            <a:off x="8029162" y="1665780"/>
            <a:ext cx="3754671" cy="858045"/>
          </a:xfrm>
        </p:spPr>
        <p:txBody>
          <a:bodyPr>
            <a:normAutofit fontScale="90000"/>
          </a:bodyPr>
          <a:lstStyle/>
          <a:p>
            <a:r>
              <a:rPr lang="en-US" sz="2800" spc="0" dirty="0"/>
              <a:t>Percent of Trips Taken by Casual Riders</a:t>
            </a:r>
          </a:p>
        </p:txBody>
      </p:sp>
      <p:sp>
        <p:nvSpPr>
          <p:cNvPr id="12" name="Subtitle 11">
            <a:extLst>
              <a:ext uri="{FF2B5EF4-FFF2-40B4-BE49-F238E27FC236}">
                <a16:creationId xmlns:a16="http://schemas.microsoft.com/office/drawing/2014/main" id="{4D082832-9688-FC43-D4B3-AB2F681B73A0}"/>
              </a:ext>
            </a:extLst>
          </p:cNvPr>
          <p:cNvSpPr>
            <a:spLocks noGrp="1"/>
          </p:cNvSpPr>
          <p:nvPr>
            <p:ph type="subTitle" idx="1"/>
          </p:nvPr>
        </p:nvSpPr>
        <p:spPr>
          <a:xfrm>
            <a:off x="8029162" y="2665230"/>
            <a:ext cx="3754671" cy="3314220"/>
          </a:xfrm>
        </p:spPr>
        <p:txBody>
          <a:bodyPr>
            <a:normAutofit/>
          </a:bodyPr>
          <a:lstStyle/>
          <a:p>
            <a:pPr>
              <a:lnSpc>
                <a:spcPct val="100000"/>
              </a:lnSpc>
              <a:spcBef>
                <a:spcPts val="0"/>
              </a:spcBef>
            </a:pPr>
            <a:r>
              <a:rPr lang="en-US" sz="1800" spc="0" dirty="0"/>
              <a:t>Four in every ten trips are taken by casual riders; this proportion highlights a substantial presence of casual riders within the customer base. </a:t>
            </a:r>
          </a:p>
          <a:p>
            <a:pPr>
              <a:lnSpc>
                <a:spcPct val="100000"/>
              </a:lnSpc>
              <a:spcBef>
                <a:spcPts val="0"/>
              </a:spcBef>
            </a:pPr>
            <a:endParaRPr lang="en-US" sz="1800" spc="0" dirty="0"/>
          </a:p>
        </p:txBody>
      </p:sp>
    </p:spTree>
    <p:extLst>
      <p:ext uri="{BB962C8B-B14F-4D97-AF65-F5344CB8AC3E}">
        <p14:creationId xmlns:p14="http://schemas.microsoft.com/office/powerpoint/2010/main" val="30676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D0C5F-B9B1-5286-D83C-D66F20946F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FF83E-ADB1-DAA9-11F8-68592931FC20}"/>
              </a:ext>
            </a:extLst>
          </p:cNvPr>
          <p:cNvSpPr>
            <a:spLocks noGrp="1"/>
          </p:cNvSpPr>
          <p:nvPr>
            <p:ph type="title"/>
          </p:nvPr>
        </p:nvSpPr>
        <p:spPr/>
        <p:txBody>
          <a:bodyPr>
            <a:normAutofit fontScale="90000"/>
          </a:bodyPr>
          <a:lstStyle/>
          <a:p>
            <a:pPr>
              <a:lnSpc>
                <a:spcPct val="100000"/>
              </a:lnSpc>
            </a:pPr>
            <a:r>
              <a:rPr lang="en-US" spc="0" dirty="0"/>
              <a:t>While weekdays are a peak period for member trips, weekends are a peak period for casual riders</a:t>
            </a:r>
          </a:p>
        </p:txBody>
      </p:sp>
      <p:graphicFrame>
        <p:nvGraphicFramePr>
          <p:cNvPr id="3" name="Chart 2">
            <a:extLst>
              <a:ext uri="{FF2B5EF4-FFF2-40B4-BE49-F238E27FC236}">
                <a16:creationId xmlns:a16="http://schemas.microsoft.com/office/drawing/2014/main" id="{F88A6243-675D-99BD-0CE2-1D1FE1E4C30C}"/>
              </a:ext>
            </a:extLst>
          </p:cNvPr>
          <p:cNvGraphicFramePr/>
          <p:nvPr>
            <p:extLst>
              <p:ext uri="{D42A27DB-BD31-4B8C-83A1-F6EECF244321}">
                <p14:modId xmlns:p14="http://schemas.microsoft.com/office/powerpoint/2010/main" val="1834883882"/>
              </p:ext>
            </p:extLst>
          </p:nvPr>
        </p:nvGraphicFramePr>
        <p:xfrm>
          <a:off x="1141856" y="2345505"/>
          <a:ext cx="10899723" cy="20008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B61265D4-18A4-A1B1-6638-A70675ACB0D4}"/>
              </a:ext>
            </a:extLst>
          </p:cNvPr>
          <p:cNvGraphicFramePr/>
          <p:nvPr>
            <p:extLst>
              <p:ext uri="{D42A27DB-BD31-4B8C-83A1-F6EECF244321}">
                <p14:modId xmlns:p14="http://schemas.microsoft.com/office/powerpoint/2010/main" val="1947804482"/>
              </p:ext>
            </p:extLst>
          </p:nvPr>
        </p:nvGraphicFramePr>
        <p:xfrm>
          <a:off x="1141856" y="4346369"/>
          <a:ext cx="10899723" cy="200086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1082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4" grpId="0">
        <p:bldAsOne/>
      </p:bldGraphic>
    </p:bldLst>
  </p:timing>
</p:sld>
</file>

<file path=ppt/theme/theme1.xml><?xml version="1.0" encoding="utf-8"?>
<a:theme xmlns:a="http://schemas.openxmlformats.org/drawingml/2006/main" name="ShojiVTI">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 design" id="{8DF40F11-961C-40C1-B57E-2C85D77BE8AB}" vid="{190CBECE-7035-4069-999B-A1AE92AB2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Props1.xml><?xml version="1.0" encoding="utf-8"?>
<ds:datastoreItem xmlns:ds="http://schemas.openxmlformats.org/officeDocument/2006/customXml" ds:itemID="{C093A0A0-A69C-47FE-9FE5-21F06181BF4F}">
  <ds:schemaRefs>
    <ds:schemaRef ds:uri="http://schemas.microsoft.com/sharepoint/v3/contenttype/forms"/>
  </ds:schemaRefs>
</ds:datastoreItem>
</file>

<file path=customXml/itemProps2.xml><?xml version="1.0" encoding="utf-8"?>
<ds:datastoreItem xmlns:ds="http://schemas.openxmlformats.org/officeDocument/2006/customXml" ds:itemID="{552330D6-F005-4F15-8FBA-5049BFF09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B374A7-2E79-4FEF-822D-2492B9AD90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Shoji design</Template>
  <TotalTime>2496</TotalTime>
  <Words>2382</Words>
  <Application>Microsoft Office PowerPoint</Application>
  <PresentationFormat>Widescreen</PresentationFormat>
  <Paragraphs>199</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Meiryo</vt:lpstr>
      <vt:lpstr>Arial</vt:lpstr>
      <vt:lpstr>Calibri</vt:lpstr>
      <vt:lpstr>Corbel</vt:lpstr>
      <vt:lpstr>ShojiVTI</vt:lpstr>
      <vt:lpstr>Pedals &amp; Pathways: A Strategy to Capture Commuters and Urban Explorers as Loyal Members</vt:lpstr>
      <vt:lpstr>Agenda</vt:lpstr>
      <vt:lpstr>Introduction</vt:lpstr>
      <vt:lpstr>Business Task</vt:lpstr>
      <vt:lpstr>Notes on Source Data</vt:lpstr>
      <vt:lpstr>Our Big Idea</vt:lpstr>
      <vt:lpstr>PowerPoint Presentation</vt:lpstr>
      <vt:lpstr>Percent of Trips Taken by Casual Riders</vt:lpstr>
      <vt:lpstr>While weekdays are a peak period for member trips, weekends are a peak period for casual riders</vt:lpstr>
      <vt:lpstr>On average, casual riders are spending more time on their bikes than their member counterparts</vt:lpstr>
      <vt:lpstr>Hourly trip patterns highlight weekday commute and weekend recreation dynamics</vt:lpstr>
      <vt:lpstr>Activity is concentrated in and extends from the central business district throughout the city</vt:lpstr>
      <vt:lpstr>Chicago provides infrastructure and opportunities for urban adventures</vt:lpstr>
      <vt:lpstr>PowerPoint Presentation</vt:lpstr>
      <vt:lpstr>"Pedal through our city streets, turning your daily commute into an urban adventure. Bike-sharing is the key to practicality and exploration – unlock the city with every turn."</vt:lpstr>
      <vt:lpstr>Future Opportunities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Donnie Minnick</dc:creator>
  <cp:lastModifiedBy>Donnie Minnick</cp:lastModifiedBy>
  <cp:revision>58</cp:revision>
  <dcterms:created xsi:type="dcterms:W3CDTF">2024-01-09T12:41:30Z</dcterms:created>
  <dcterms:modified xsi:type="dcterms:W3CDTF">2024-02-22T18:21:53Z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